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0" r:id="rId2"/>
  </p:sldMasterIdLst>
  <p:sldIdLst>
    <p:sldId id="262" r:id="rId3"/>
    <p:sldId id="264" r:id="rId4"/>
    <p:sldId id="279" r:id="rId5"/>
    <p:sldId id="257" r:id="rId6"/>
    <p:sldId id="259" r:id="rId7"/>
    <p:sldId id="276" r:id="rId8"/>
    <p:sldId id="260" r:id="rId9"/>
    <p:sldId id="277" r:id="rId10"/>
    <p:sldId id="258" r:id="rId11"/>
    <p:sldId id="278" r:id="rId12"/>
    <p:sldId id="274" r:id="rId13"/>
    <p:sldId id="271" r:id="rId14"/>
    <p:sldId id="273" r:id="rId15"/>
    <p:sldId id="272" r:id="rId16"/>
    <p:sldId id="280" r:id="rId17"/>
    <p:sldId id="270" r:id="rId18"/>
    <p:sldId id="275" r:id="rId19"/>
    <p:sldId id="261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F20"/>
    <a:srgbClr val="FF993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63" autoAdjust="0"/>
    <p:restoredTop sz="94660"/>
  </p:normalViewPr>
  <p:slideViewPr>
    <p:cSldViewPr snapToGrid="0" showGuides="1">
      <p:cViewPr varScale="1">
        <p:scale>
          <a:sx n="48" d="100"/>
          <a:sy n="48" d="100"/>
        </p:scale>
        <p:origin x="24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69387-EA5E-4130-9973-D58C2E33F83A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5CEA-5894-49CE-BC11-A358ADA2F1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407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69387-EA5E-4130-9973-D58C2E33F83A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5CEA-5894-49CE-BC11-A358ADA2F1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015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69387-EA5E-4130-9973-D58C2E33F83A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5CEA-5894-49CE-BC11-A358ADA2F1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405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6541d46a5900t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7" descr="ecb4031e37cd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184" y="2914650"/>
            <a:ext cx="44196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8" descr="0_89604_568ac41e_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1" y="1844676"/>
            <a:ext cx="1733549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E5834-7B92-4B9A-B994-EF23B54507E6}" type="datetimeFigureOut">
              <a:rPr lang="ru-RU">
                <a:solidFill>
                  <a:srgbClr val="003300">
                    <a:tint val="75000"/>
                  </a:srgbClr>
                </a:solidFill>
              </a:rPr>
              <a:pPr>
                <a:defRPr/>
              </a:pPr>
              <a:t>17.10.2019</a:t>
            </a:fld>
            <a:endParaRPr lang="ru-RU">
              <a:solidFill>
                <a:srgbClr val="0033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4B7CD23-7C0A-4E57-BA53-47ED406D6A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5368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0_a1a93_57fe433b_orig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384" y="2636838"/>
            <a:ext cx="3079749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4db66d823c0a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418" y="4219576"/>
            <a:ext cx="4201583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9"/>
          <p:cNvGrpSpPr>
            <a:grpSpLocks/>
          </p:cNvGrpSpPr>
          <p:nvPr/>
        </p:nvGrpSpPr>
        <p:grpSpPr bwMode="auto">
          <a:xfrm>
            <a:off x="2446867" y="5661026"/>
            <a:ext cx="9745133" cy="1196975"/>
            <a:chOff x="0" y="4793739"/>
            <a:chExt cx="9144000" cy="2064261"/>
          </a:xfrm>
        </p:grpSpPr>
        <p:pic>
          <p:nvPicPr>
            <p:cNvPr id="7" name="Рисунок 9" descr="0_fe7f9_3e19977b_orig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10" descr="0_fe7f9_3e19977b_orig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Группа 14"/>
          <p:cNvGrpSpPr>
            <a:grpSpLocks/>
          </p:cNvGrpSpPr>
          <p:nvPr/>
        </p:nvGrpSpPr>
        <p:grpSpPr bwMode="auto">
          <a:xfrm>
            <a:off x="0" y="5661026"/>
            <a:ext cx="9745133" cy="1196975"/>
            <a:chOff x="0" y="4793739"/>
            <a:chExt cx="9144000" cy="2064261"/>
          </a:xfrm>
        </p:grpSpPr>
        <p:pic>
          <p:nvPicPr>
            <p:cNvPr id="10" name="Рисунок 12" descr="0_fe7f9_3e19977b_orig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13" descr="0_fe7f9_3e19977b_orig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Рисунок 14" descr="Рисунок1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52963"/>
            <a:ext cx="1968500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3392" y="1556793"/>
            <a:ext cx="10972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ED831-74EF-4648-9B15-46780F16B5DE}" type="datetimeFigureOut">
              <a:rPr lang="ru-RU">
                <a:solidFill>
                  <a:srgbClr val="003300">
                    <a:tint val="75000"/>
                  </a:srgbClr>
                </a:solidFill>
              </a:rPr>
              <a:pPr>
                <a:defRPr/>
              </a:pPr>
              <a:t>17.10.2019</a:t>
            </a:fld>
            <a:endParaRPr lang="ru-RU">
              <a:solidFill>
                <a:srgbClr val="003300">
                  <a:tint val="75000"/>
                </a:srgbClr>
              </a:solidFill>
            </a:endParaRPr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>
                  <a:tint val="75000"/>
                </a:srgbClr>
              </a:solidFill>
            </a:endParaRPr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B5F395-D807-43A2-AAFF-46A4B27854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707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baby30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21163"/>
            <a:ext cx="3528484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 descr="551f743ee188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067" y="4221164"/>
            <a:ext cx="3953933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9"/>
          <p:cNvGrpSpPr>
            <a:grpSpLocks/>
          </p:cNvGrpSpPr>
          <p:nvPr/>
        </p:nvGrpSpPr>
        <p:grpSpPr bwMode="auto">
          <a:xfrm>
            <a:off x="1678517" y="6092826"/>
            <a:ext cx="10513483" cy="765175"/>
            <a:chOff x="1" y="5770398"/>
            <a:chExt cx="9143999" cy="1087602"/>
          </a:xfrm>
        </p:grpSpPr>
        <p:pic>
          <p:nvPicPr>
            <p:cNvPr id="6" name="Рисунок 9" descr="8bc5751b36aa55b03faa72cd4305b5eb_1329683174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10" descr="8bc5751b36aa55b03faa72cd4305b5eb_1329683174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11" descr="8bc5751b36aa55b03faa72cd4305b5eb_1329683174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Группа 12"/>
          <p:cNvGrpSpPr>
            <a:grpSpLocks/>
          </p:cNvGrpSpPr>
          <p:nvPr/>
        </p:nvGrpSpPr>
        <p:grpSpPr bwMode="auto">
          <a:xfrm>
            <a:off x="1" y="6092826"/>
            <a:ext cx="10513484" cy="765175"/>
            <a:chOff x="1" y="5770398"/>
            <a:chExt cx="9143999" cy="1087602"/>
          </a:xfrm>
        </p:grpSpPr>
        <p:pic>
          <p:nvPicPr>
            <p:cNvPr id="10" name="Рисунок 13" descr="8bc5751b36aa55b03faa72cd4305b5eb_1329683174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14" descr="8bc5751b36aa55b03faa72cd4305b5eb_1329683174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Рисунок 15" descr="8bc5751b36aa55b03faa72cd4305b5eb_1329683174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F0FFE-7553-4044-B1E0-9BD460381FDC}" type="datetimeFigureOut">
              <a:rPr lang="ru-RU">
                <a:solidFill>
                  <a:srgbClr val="003300">
                    <a:tint val="75000"/>
                  </a:srgbClr>
                </a:solidFill>
              </a:rPr>
              <a:pPr>
                <a:defRPr/>
              </a:pPr>
              <a:t>17.10.2019</a:t>
            </a:fld>
            <a:endParaRPr lang="ru-RU">
              <a:solidFill>
                <a:srgbClr val="003300">
                  <a:tint val="75000"/>
                </a:srgbClr>
              </a:solidFill>
            </a:endParaRPr>
          </a:p>
        </p:txBody>
      </p:sp>
      <p:sp>
        <p:nvSpPr>
          <p:cNvPr id="1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>
                  <a:tint val="75000"/>
                </a:srgbClr>
              </a:solidFill>
            </a:endParaRPr>
          </a:p>
        </p:txBody>
      </p:sp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7A9C82-328E-4B02-B6C8-2C88E31C35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72737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b9c0b6dd666b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6" y="4005264"/>
            <a:ext cx="2834217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9"/>
          <p:cNvGrpSpPr>
            <a:grpSpLocks/>
          </p:cNvGrpSpPr>
          <p:nvPr/>
        </p:nvGrpSpPr>
        <p:grpSpPr bwMode="auto">
          <a:xfrm>
            <a:off x="0" y="5778500"/>
            <a:ext cx="12192000" cy="1079500"/>
            <a:chOff x="0" y="5777880"/>
            <a:chExt cx="9144000" cy="1080120"/>
          </a:xfrm>
        </p:grpSpPr>
        <p:pic>
          <p:nvPicPr>
            <p:cNvPr id="4" name="Рисунок 8" descr="0_a01d9_415b13cb_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3511" y="5777880"/>
              <a:ext cx="4320489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Рисунок 9" descr="0_a01d9_415b13cb_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5777880"/>
              <a:ext cx="4320489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Рисунок 10" descr="0_a01d9_415b13cb_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777880"/>
              <a:ext cx="4320489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Рисунок 11" descr="386da46faaeb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2" y="3619501"/>
            <a:ext cx="3407833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C87EC-83DB-4B42-8BBC-F4A390F75C90}" type="datetimeFigureOut">
              <a:rPr lang="ru-RU">
                <a:solidFill>
                  <a:srgbClr val="003300">
                    <a:tint val="75000"/>
                  </a:srgbClr>
                </a:solidFill>
              </a:rPr>
              <a:pPr>
                <a:defRPr/>
              </a:pPr>
              <a:t>17.10.2019</a:t>
            </a:fld>
            <a:endParaRPr lang="ru-RU">
              <a:solidFill>
                <a:srgbClr val="003300">
                  <a:tint val="75000"/>
                </a:srgbClr>
              </a:solidFill>
            </a:endParaRPr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>
                  <a:tint val="75000"/>
                </a:srgbClr>
              </a:solidFill>
            </a:endParaRPr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ADEDED-A9A8-4763-A771-214EF8685D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7702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42373f9d2983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1" y="3860800"/>
            <a:ext cx="3983567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 descr="ec75d3390f56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3088"/>
            <a:ext cx="2889251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8"/>
          <p:cNvGrpSpPr>
            <a:grpSpLocks/>
          </p:cNvGrpSpPr>
          <p:nvPr/>
        </p:nvGrpSpPr>
        <p:grpSpPr bwMode="auto">
          <a:xfrm>
            <a:off x="2446867" y="5876926"/>
            <a:ext cx="9745133" cy="981075"/>
            <a:chOff x="0" y="4793739"/>
            <a:chExt cx="9144000" cy="2064261"/>
          </a:xfrm>
        </p:grpSpPr>
        <p:pic>
          <p:nvPicPr>
            <p:cNvPr id="6" name="Рисунок 9" descr="0_fe7f9_3e19977b_orig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10" descr="0_fe7f9_3e19977b_orig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Группа 11"/>
          <p:cNvGrpSpPr>
            <a:grpSpLocks/>
          </p:cNvGrpSpPr>
          <p:nvPr/>
        </p:nvGrpSpPr>
        <p:grpSpPr bwMode="auto">
          <a:xfrm>
            <a:off x="0" y="5876926"/>
            <a:ext cx="9745133" cy="981075"/>
            <a:chOff x="0" y="4793739"/>
            <a:chExt cx="9144000" cy="2064261"/>
          </a:xfrm>
        </p:grpSpPr>
        <p:pic>
          <p:nvPicPr>
            <p:cNvPr id="9" name="Рисунок 12" descr="0_fe7f9_3e19977b_orig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Рисунок 13" descr="0_fe7f9_3e19977b_orig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68082-599E-41D4-95E2-744ED6672C7A}" type="datetimeFigureOut">
              <a:rPr lang="ru-RU">
                <a:solidFill>
                  <a:srgbClr val="003300">
                    <a:tint val="75000"/>
                  </a:srgbClr>
                </a:solidFill>
              </a:rPr>
              <a:pPr>
                <a:defRPr/>
              </a:pPr>
              <a:t>17.10.2019</a:t>
            </a:fld>
            <a:endParaRPr lang="ru-RU">
              <a:solidFill>
                <a:srgbClr val="003300">
                  <a:tint val="75000"/>
                </a:srgbClr>
              </a:solidFill>
            </a:endParaRPr>
          </a:p>
        </p:txBody>
      </p:sp>
      <p:sp>
        <p:nvSpPr>
          <p:cNvPr id="12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00">
                  <a:tint val="75000"/>
                </a:srgbClr>
              </a:solidFill>
            </a:endParaRPr>
          </a:p>
        </p:txBody>
      </p:sp>
      <p:sp>
        <p:nvSpPr>
          <p:cNvPr id="1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BD4F1A1-DA04-4B7F-9783-99E6E6918D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9404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662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69387-EA5E-4130-9973-D58C2E33F83A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5CEA-5894-49CE-BC11-A358ADA2F1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258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69387-EA5E-4130-9973-D58C2E33F83A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5CEA-5894-49CE-BC11-A358ADA2F1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445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69387-EA5E-4130-9973-D58C2E33F83A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5CEA-5894-49CE-BC11-A358ADA2F1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238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69387-EA5E-4130-9973-D58C2E33F83A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5CEA-5894-49CE-BC11-A358ADA2F1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218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69387-EA5E-4130-9973-D58C2E33F83A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5CEA-5894-49CE-BC11-A358ADA2F1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756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69387-EA5E-4130-9973-D58C2E33F83A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5CEA-5894-49CE-BC11-A358ADA2F1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939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69387-EA5E-4130-9973-D58C2E33F83A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5CEA-5894-49CE-BC11-A358ADA2F1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848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69387-EA5E-4130-9973-D58C2E33F83A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5CEA-5894-49CE-BC11-A358ADA2F1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151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69387-EA5E-4130-9973-D58C2E33F83A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5CEA-5894-49CE-BC11-A358ADA2F1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95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8A198B-4557-4BA2-874E-B7EEDFACBF5E}" type="datetimeFigureOut">
              <a:rPr lang="ru-RU">
                <a:solidFill>
                  <a:srgbClr val="003300">
                    <a:tint val="75000"/>
                  </a:srgbClr>
                </a:solidFill>
              </a:rPr>
              <a:pPr>
                <a:defRPr/>
              </a:pPr>
              <a:t>17.10.2019</a:t>
            </a:fld>
            <a:endParaRPr lang="ru-RU">
              <a:solidFill>
                <a:srgbClr val="0033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033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F89"/>
                </a:solidFill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44CD44-2625-499D-86AA-6AF0EC7F62CC}" type="slidenum">
              <a:rPr lang="ru-RU" altLang="ru-RU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65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F:\&#1056;&#1086;&#1076;&#1080;&#1090;&#1077;&#1083;&#1080;\&#1047;&#1072;&#1089;&#1090;&#1072;&#1074;&#1082;&#1072;%20&#1053;&#1086;&#1074;&#1086;&#1089;&#1090;&#1080;%20(&#1045;&#1074;&#1088;&#1072;&#1079;&#1080;&#1103;).mp4" TargetMode="External"/><Relationship Id="rId1" Type="http://schemas.microsoft.com/office/2007/relationships/media" Target="file:///F:\&#1056;&#1086;&#1076;&#1080;&#1090;&#1077;&#1083;&#1080;\&#1047;&#1072;&#1089;&#1090;&#1072;&#1074;&#1082;&#1072;%20&#1053;&#1086;&#1074;&#1086;&#1089;&#1090;&#1080;%20(&#1045;&#1074;&#1088;&#1072;&#1079;&#1080;&#1103;).mp4" TargetMode="External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&#1055;&#1088;&#1077;&#1079;&#1077;&#1085;&#1090;&#1072;&#1094;&#1080;&#1103;%20&#1075;&#1088;&#1091;&#1087;&#1087;.mp4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&#1053;&#1077;&#1079;&#1072;&#1074;&#1080;&#1089;&#1080;&#1084;&#1072;&#1103;%20&#1086;&#1094;&#1077;&#1085;&#1082;&#1072;%20&#1044;&#1054;&#1059;.pdf" TargetMode="Externa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F:\&#1056;&#1086;&#1076;&#1080;&#1090;&#1077;&#1083;&#1080;\&#1047;&#1072;&#1089;&#1090;&#1072;&#1074;&#1082;&#1072;%20&#1053;&#1086;&#1074;&#1086;&#1089;&#1090;&#1080;%20(&#1045;&#1074;&#1088;&#1072;&#1079;&#1080;&#1103;).mp4" TargetMode="External"/><Relationship Id="rId1" Type="http://schemas.microsoft.com/office/2007/relationships/media" Target="file:///F:\&#1056;&#1086;&#1076;&#1080;&#1090;&#1077;&#1083;&#1080;\&#1047;&#1072;&#1089;&#1090;&#1072;&#1074;&#1082;&#1072;%20&#1053;&#1086;&#1074;&#1086;&#1089;&#1090;&#1080;%20(&#1045;&#1074;&#1088;&#1072;&#1079;&#1080;&#1103;).mp4" TargetMode="Externa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Заставка Новости (Евразия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16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948860/334480e6-2105-4b89-bad8-c7887d010d48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588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ТО ДОУ\2018-2019\9 мая\i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8"/>
          <a:stretch>
            <a:fillRect/>
          </a:stretch>
        </p:blipFill>
        <p:spPr bwMode="auto">
          <a:xfrm>
            <a:off x="1454951" y="4107975"/>
            <a:ext cx="4746812" cy="258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Downloads\IMG_22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49" y="377216"/>
            <a:ext cx="4019678" cy="288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91073" y="485480"/>
            <a:ext cx="2706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День города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0025" y="3355911"/>
            <a:ext cx="4916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Районные фестивали </a:t>
            </a:r>
            <a:r>
              <a:rPr lang="ru-RU" sz="2400" b="1" dirty="0">
                <a:solidFill>
                  <a:srgbClr val="002060"/>
                </a:solidFill>
              </a:rPr>
              <a:t>вокального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и танцевального искусства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2" name="Picture 4" descr="D:\ФОТО ДОУ\2018-2019\день города\IMG_20190615_1240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6" t="26740" r="22501" b="7023"/>
          <a:stretch/>
        </p:blipFill>
        <p:spPr bwMode="auto">
          <a:xfrm>
            <a:off x="4507303" y="1310515"/>
            <a:ext cx="2353236" cy="193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:\ФОТО ДОУ\2018-2019\Чудо-досочки\DSC031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3" b="9668"/>
          <a:stretch>
            <a:fillRect/>
          </a:stretch>
        </p:blipFill>
        <p:spPr bwMode="auto">
          <a:xfrm>
            <a:off x="6787359" y="4026089"/>
            <a:ext cx="4046639" cy="2647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t="25676" b="4593"/>
          <a:stretch/>
        </p:blipFill>
        <p:spPr bwMode="auto">
          <a:xfrm>
            <a:off x="966181" y="327546"/>
            <a:ext cx="3012139" cy="2980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405518" y="3518514"/>
            <a:ext cx="2387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Конкурс чтецов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25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ФОТО ДОУ\2018-2019\Конкурс осенних шлапок 18\IMG_07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06" y="207397"/>
            <a:ext cx="5081849" cy="287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ФОТО ДОУ\2018-2019\Фото Вятское\IMG_25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2" b="4675"/>
          <a:stretch/>
        </p:blipFill>
        <p:spPr bwMode="auto">
          <a:xfrm>
            <a:off x="6264322" y="247137"/>
            <a:ext cx="5464776" cy="278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User\Desktop\заБЕГ\IMG_20190928_1136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2" r="5243"/>
          <a:stretch>
            <a:fillRect/>
          </a:stretch>
        </p:blipFill>
        <p:spPr bwMode="auto">
          <a:xfrm>
            <a:off x="5843967" y="3521123"/>
            <a:ext cx="6025931" cy="301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заБЕГ\IMG_20190928_112907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52" b="15263"/>
          <a:stretch/>
        </p:blipFill>
        <p:spPr bwMode="auto">
          <a:xfrm>
            <a:off x="688364" y="3507475"/>
            <a:ext cx="5056828" cy="30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46310" y="2992691"/>
            <a:ext cx="4102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Вместе с родителями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447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D:\ФОТО ДОУ\2018-2019\Конференция 07.02.19\IMG_53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1" r="5543"/>
          <a:stretch>
            <a:fillRect/>
          </a:stretch>
        </p:blipFill>
        <p:spPr bwMode="auto">
          <a:xfrm>
            <a:off x="7574507" y="192493"/>
            <a:ext cx="4430541" cy="285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:\ФОТО ДОУ\2018-2019\Ростов\IMG_11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27" y="163773"/>
            <a:ext cx="4714596" cy="320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ФОТО ДОУ\2018-2019\Ростов\IMG_117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259" y="1418536"/>
            <a:ext cx="5091201" cy="323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77130" y="259308"/>
            <a:ext cx="26452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600" b="1" dirty="0" smtClean="0">
                <a:solidFill>
                  <a:srgbClr val="1D3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</a:t>
            </a:r>
            <a:endParaRPr lang="ru-RU" sz="4600" b="1" dirty="0">
              <a:solidFill>
                <a:srgbClr val="1D3F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D:\ФОТО ДОУ\2018-2019\Чудо-досочки\je_wngYHGA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8" b="13461"/>
          <a:stretch/>
        </p:blipFill>
        <p:spPr bwMode="auto">
          <a:xfrm>
            <a:off x="6509982" y="3202375"/>
            <a:ext cx="3566614" cy="347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wnloads\IMG_0990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0" t="20521" r="7076"/>
          <a:stretch/>
        </p:blipFill>
        <p:spPr bwMode="auto">
          <a:xfrm>
            <a:off x="1525242" y="1406426"/>
            <a:ext cx="4669350" cy="320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ФОТО ДОУ\2018-2019\Воспитатель года\Скворцова награждение\IMG_134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2" t="20443" r="23351" b="2533"/>
          <a:stretch/>
        </p:blipFill>
        <p:spPr bwMode="auto">
          <a:xfrm>
            <a:off x="2538484" y="3207224"/>
            <a:ext cx="3725838" cy="34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76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ФОТО ДОУ\2018-2019\день города\IMG_1723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9"/>
          <a:stretch>
            <a:fillRect/>
          </a:stretch>
        </p:blipFill>
        <p:spPr bwMode="auto">
          <a:xfrm>
            <a:off x="878069" y="1095873"/>
            <a:ext cx="5075220" cy="259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ФОТО ДОУ\2018-2019\Конкурс Масленичная кукла\IMG_20190310_1124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679" y="931886"/>
            <a:ext cx="2991735" cy="299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ФОТО ДОУ\2018-2019\Новый год\декабрь фото\IMG_13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" t="6891"/>
          <a:stretch>
            <a:fillRect/>
          </a:stretch>
        </p:blipFill>
        <p:spPr bwMode="auto">
          <a:xfrm>
            <a:off x="755745" y="4081960"/>
            <a:ext cx="5125493" cy="250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ФОТО ДОУ\2018-2019\фото клумбы 2018\IMG_33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9"/>
          <a:stretch>
            <a:fillRect/>
          </a:stretch>
        </p:blipFill>
        <p:spPr bwMode="auto">
          <a:xfrm>
            <a:off x="6157912" y="4057650"/>
            <a:ext cx="4887687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12038" y="246045"/>
            <a:ext cx="9297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сада в областных и муниципальных конкурсах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255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" descr="C:\Users\МДОУ Радуга\Desktop\RADUGA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63" y="179341"/>
            <a:ext cx="10008508" cy="651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gifok.net/images/2015/10/10/Beauty-Butterflies_0_35.pn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06424">
            <a:off x="9454343" y="3985896"/>
            <a:ext cx="2637518" cy="23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17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726530" y="25360"/>
            <a:ext cx="11006137" cy="701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 pitchFamily="18" charset="0"/>
                <a:hlinkClick r:id="rId2" action="ppaction://hlinkfile"/>
              </a:rPr>
              <a:t>Алгоритм действия для голосования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  <a:hlinkClick r:id="rId2" action="ppaction://hlinkfile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 pitchFamily="18" charset="0"/>
                <a:hlinkClick r:id="rId2" action="ppaction://hlinkfile"/>
              </a:rPr>
              <a:t>по оценке качества условий осуществления образовательной деятельности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 pitchFamily="18" charset="0"/>
                <a:hlinkClick r:id="rId2" action="ppaction://hlinkfil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 pitchFamily="18" charset="0"/>
                <a:hlinkClick r:id="rId2" action="ppaction://hlinkfile"/>
              </a:rPr>
              <a:t>в региональном Интернет дневнике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/>
                <a:cs typeface="Times New Roman" pitchFamily="18" charset="0"/>
              </a:rPr>
              <a:t> В адресной строке любого браузера укажите dnevnik76.ru(или электронный дневник 76), нажимает поиск, открыть дневник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/>
                <a:cs typeface="Times New Roman" pitchFamily="18" charset="0"/>
              </a:rPr>
              <a:t> В правом верхнем углу нажать кнопку «Войти в дневник»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/>
                <a:cs typeface="Times New Roman" pitchFamily="18" charset="0"/>
              </a:rPr>
              <a:t> В левом верхнем углу рядом со словами «Я посещаю» есть поле для выбора муниципального района, в котором находится организация, которую посещает Ваш ребенок.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/>
                <a:cs typeface="Times New Roman" pitchFamily="18" charset="0"/>
              </a:rPr>
              <a:t> Выбираем: Тутаевский район – Тутаев г. – детский сад №5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/>
                <a:cs typeface="Times New Roman" pitchFamily="18" charset="0"/>
              </a:rPr>
              <a:t> После выбора организации вводим полученный логин и пароль в окне «Вход на сайт», нажимаем кнопку войти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/>
                <a:cs typeface="Times New Roman" pitchFamily="18" charset="0"/>
              </a:rPr>
              <a:t> Откроется страница вашего личного кабинета в РИД.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/>
                <a:cs typeface="Times New Roman" pitchFamily="18" charset="0"/>
              </a:rPr>
              <a:t> Ссылка на анкету будет находиться в правой колонке – «Новости проекта».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/>
                <a:cs typeface="Times New Roman" pitchFamily="18" charset="0"/>
              </a:rPr>
              <a:t> При нажатии на ссылку открывается окно обращения к родителям: «Заполнить анкету»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/>
                <a:cs typeface="Times New Roman" pitchFamily="18" charset="0"/>
              </a:rPr>
              <a:t> При нажатии на кнопку [Заполнить анкету] открывается первая страница анкеты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/>
                <a:cs typeface="Times New Roman" pitchFamily="18" charset="0"/>
              </a:rPr>
              <a:t> Для того, чтобы перейти к заполнению анкеты нажмите кнопку «Нажать»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/>
                <a:cs typeface="Times New Roman" pitchFamily="18" charset="0"/>
              </a:rPr>
              <a:t> При нажатии на кнопку [Начать] происходит переход к последовательному предъявлению вопросов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/>
                <a:cs typeface="Times New Roman" pitchFamily="18" charset="0"/>
              </a:rPr>
              <a:t> После выбора варианта ответа нужно нажать кнопку [Продолжить], и так далее до17-го вопроса (нижней лентой с номерами вопросов для перехода на следующий вопрос пользоваться не рекомендуется).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/>
                <a:cs typeface="Times New Roman" pitchFamily="18" charset="0"/>
              </a:rPr>
              <a:t> Обязательные вопросы отмечены красной звездочкой, если на них попытаться не ответить и нажать [Продолжить], будет выдано сообщение«Это поле обязательно».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/>
                <a:cs typeface="Times New Roman" pitchFamily="18" charset="0"/>
              </a:rPr>
              <a:t> Кнопку [Завершить] нужно нажимать только в том случае, когда отвечено на все17 вопросов.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25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248" y="0"/>
            <a:ext cx="10972800" cy="1143000"/>
          </a:xfrm>
        </p:spPr>
        <p:txBody>
          <a:bodyPr/>
          <a:lstStyle/>
          <a:p>
            <a:r>
              <a:rPr lang="ru-RU" b="1" dirty="0" smtClean="0"/>
              <a:t>Обсуждаем меню</a:t>
            </a:r>
            <a:endParaRPr lang="ru-RU" b="1" dirty="0"/>
          </a:p>
        </p:txBody>
      </p:sp>
      <p:pic>
        <p:nvPicPr>
          <p:cNvPr id="6" name="Рисунок 5" descr="recipe_eb9fa3a5-2d5d-443a-9eae-18c9c799d956.jpg"/>
          <p:cNvPicPr>
            <a:picLocks noChangeAspect="1"/>
          </p:cNvPicPr>
          <p:nvPr/>
        </p:nvPicPr>
        <p:blipFill>
          <a:blip r:embed="rId2" cstate="print"/>
          <a:srcRect l="1792" t="3675" r="3208" b="10526"/>
          <a:stretch>
            <a:fillRect/>
          </a:stretch>
        </p:blipFill>
        <p:spPr>
          <a:xfrm>
            <a:off x="204716" y="914400"/>
            <a:ext cx="4339988" cy="2947916"/>
          </a:xfrm>
          <a:prstGeom prst="rect">
            <a:avLst/>
          </a:prstGeom>
        </p:spPr>
      </p:pic>
      <p:pic>
        <p:nvPicPr>
          <p:cNvPr id="7" name="Рисунок 6" descr="1523-1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6038" y="2033290"/>
            <a:ext cx="3953301" cy="2964976"/>
          </a:xfrm>
          <a:prstGeom prst="rect">
            <a:avLst/>
          </a:prstGeom>
        </p:spPr>
      </p:pic>
      <p:pic>
        <p:nvPicPr>
          <p:cNvPr id="33796" name="Picture 4" descr="https://avatars.mds.yandex.net/get-pdb/216365/24075389-c606-4415-bac0-106091f3bd4c/s12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1843" y="968992"/>
            <a:ext cx="3831219" cy="2566917"/>
          </a:xfrm>
          <a:prstGeom prst="rect">
            <a:avLst/>
          </a:prstGeom>
          <a:noFill/>
        </p:spPr>
      </p:pic>
      <p:pic>
        <p:nvPicPr>
          <p:cNvPr id="33798" name="Picture 6" descr="http://www.myjulia.ru/data/cache/2011/12/02/924109_2593-800x600.jpg"/>
          <p:cNvPicPr>
            <a:picLocks noChangeAspect="1" noChangeArrowheads="1"/>
          </p:cNvPicPr>
          <p:nvPr/>
        </p:nvPicPr>
        <p:blipFill>
          <a:blip r:embed="rId5"/>
          <a:srcRect b="7013"/>
          <a:stretch>
            <a:fillRect/>
          </a:stretch>
        </p:blipFill>
        <p:spPr bwMode="auto">
          <a:xfrm>
            <a:off x="7665492" y="3862315"/>
            <a:ext cx="3835605" cy="2674962"/>
          </a:xfrm>
          <a:prstGeom prst="rect">
            <a:avLst/>
          </a:prstGeom>
          <a:noFill/>
        </p:spPr>
      </p:pic>
      <p:pic>
        <p:nvPicPr>
          <p:cNvPr id="33800" name="Picture 8" descr="http://www.xn----ctbjb7aaznj4h2a.xn--p1ai/images/VTOROE/kupa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085" y="3476648"/>
            <a:ext cx="3707954" cy="3107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805" y="1143000"/>
            <a:ext cx="10972800" cy="3081656"/>
          </a:xfrm>
        </p:spPr>
        <p:txBody>
          <a:bodyPr/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Благодарим за внимание!</a:t>
            </a:r>
            <a:b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Ждем ваших предложений, откликов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на сайте детского сада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разделе «Обратная связь»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ru-RU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72717" y="5440680"/>
            <a:ext cx="35130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г. Тутаев, 2019 год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12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357"/>
            <a:ext cx="12293601" cy="69033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1" t="18408" r="12987"/>
          <a:stretch/>
        </p:blipFill>
        <p:spPr>
          <a:xfrm>
            <a:off x="1683657" y="237796"/>
            <a:ext cx="9144000" cy="672848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91656" y="2237658"/>
            <a:ext cx="6357257" cy="2048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Радуга ТВ5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представляет</a:t>
            </a:r>
          </a:p>
        </p:txBody>
      </p:sp>
    </p:spTree>
    <p:extLst>
      <p:ext uri="{BB962C8B-B14F-4D97-AF65-F5344CB8AC3E}">
        <p14:creationId xmlns:p14="http://schemas.microsoft.com/office/powerpoint/2010/main" val="149780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Заставка Новости (Евразия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10"/>
          <p:cNvSpPr>
            <a:spLocks noChangeArrowheads="1"/>
          </p:cNvSpPr>
          <p:nvPr/>
        </p:nvSpPr>
        <p:spPr bwMode="auto">
          <a:xfrm>
            <a:off x="459180" y="185739"/>
            <a:ext cx="11473740" cy="264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i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2400" b="1" dirty="0" smtClean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Наш </a:t>
            </a:r>
            <a:r>
              <a:rPr lang="ru-RU" altLang="ru-RU" sz="2400" b="1" dirty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детский сад посещают </a:t>
            </a:r>
            <a:r>
              <a:rPr lang="ru-RU" altLang="ru-RU" sz="2400" b="1" dirty="0" smtClean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270 малышей</a:t>
            </a:r>
            <a:r>
              <a:rPr lang="ru-RU" altLang="ru-RU" sz="2400" b="1" dirty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, в возрасте с 1,5  до 7 </a:t>
            </a:r>
            <a:r>
              <a:rPr lang="ru-RU" altLang="ru-RU" sz="2400" b="1" dirty="0" smtClean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лет.</a:t>
            </a:r>
            <a:endParaRPr lang="ru-RU" altLang="ru-RU" sz="2400" b="1" dirty="0">
              <a:solidFill>
                <a:schemeClr val="accent3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dirty="0" smtClean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Количество детей в группах:</a:t>
            </a:r>
            <a:endParaRPr lang="ru-RU" altLang="ru-RU" sz="2400" b="1" dirty="0">
              <a:solidFill>
                <a:schemeClr val="accent3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dirty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раннего возраста </a:t>
            </a:r>
            <a:r>
              <a:rPr lang="ru-RU" altLang="ru-RU" sz="2400" b="1" dirty="0" smtClean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 - 66 человек</a:t>
            </a:r>
            <a:r>
              <a:rPr lang="ru-RU" altLang="ru-RU" sz="2400" b="1" dirty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;</a:t>
            </a: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dirty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дошкольного возраста – </a:t>
            </a:r>
            <a:r>
              <a:rPr lang="ru-RU" altLang="ru-RU" sz="2400" b="1" dirty="0" smtClean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159 человек;</a:t>
            </a: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dirty="0" smtClean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Речевых группа – 45 человек</a:t>
            </a:r>
            <a:endParaRPr lang="ru-RU" altLang="ru-RU" sz="2400" b="1" dirty="0">
              <a:solidFill>
                <a:schemeClr val="accent3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 </a:t>
            </a:r>
            <a:endParaRPr lang="ru-RU" altLang="ru-RU" sz="1800" b="1" dirty="0">
              <a:solidFill>
                <a:srgbClr val="003300"/>
              </a:solidFill>
              <a:cs typeface="Times New Roman" panose="02020603050405020304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4745182" y="2459181"/>
            <a:ext cx="2956956" cy="14707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srgbClr val="000000"/>
                </a:solidFill>
              </a:rPr>
              <a:t>Вторая младшая группа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srgbClr val="000000"/>
                </a:solidFill>
              </a:rPr>
              <a:t>(3-4 года) </a:t>
            </a:r>
            <a:r>
              <a:rPr lang="ru-RU" sz="2000" dirty="0" smtClean="0">
                <a:solidFill>
                  <a:srgbClr val="000000"/>
                </a:solidFill>
              </a:rPr>
              <a:t>-  </a:t>
            </a:r>
            <a:r>
              <a:rPr lang="ru-RU" sz="2000" dirty="0">
                <a:solidFill>
                  <a:srgbClr val="000000"/>
                </a:solidFill>
              </a:rPr>
              <a:t>группы: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srgbClr val="000000"/>
                </a:solidFill>
              </a:rPr>
              <a:t>«</a:t>
            </a:r>
            <a:r>
              <a:rPr lang="ru-RU" sz="2000" dirty="0" smtClean="0">
                <a:solidFill>
                  <a:srgbClr val="000000"/>
                </a:solidFill>
              </a:rPr>
              <a:t>Вишенка», «Рябинка»,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 smtClean="0">
                <a:solidFill>
                  <a:srgbClr val="000000"/>
                </a:solidFill>
              </a:rPr>
              <a:t>«Ивушка», «Липка»</a:t>
            </a:r>
            <a:endParaRPr lang="ru-RU" sz="2000" dirty="0">
              <a:solidFill>
                <a:srgbClr val="000000"/>
              </a:solidFill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2915194" y="4045616"/>
            <a:ext cx="2738845" cy="18370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 smtClean="0">
                <a:solidFill>
                  <a:srgbClr val="000000"/>
                </a:solidFill>
              </a:rPr>
              <a:t>Подготовительные </a:t>
            </a:r>
            <a:r>
              <a:rPr lang="ru-RU" sz="2000" dirty="0">
                <a:solidFill>
                  <a:srgbClr val="000000"/>
                </a:solidFill>
              </a:rPr>
              <a:t>группы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 smtClean="0">
                <a:solidFill>
                  <a:srgbClr val="000000"/>
                </a:solidFill>
              </a:rPr>
              <a:t>(6-7 лет) – 2 группы:</a:t>
            </a:r>
            <a:endParaRPr lang="ru-RU" sz="20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 smtClean="0">
                <a:solidFill>
                  <a:srgbClr val="000000"/>
                </a:solidFill>
              </a:rPr>
              <a:t>«Березка», «Осинка</a:t>
            </a:r>
            <a:r>
              <a:rPr lang="ru-RU" sz="2000" dirty="0">
                <a:solidFill>
                  <a:srgbClr val="000000"/>
                </a:solidFill>
              </a:rPr>
              <a:t>»</a:t>
            </a: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021081" y="2195779"/>
            <a:ext cx="3063240" cy="1736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srgbClr val="000000"/>
                </a:solidFill>
              </a:rPr>
              <a:t>Группы раннего развития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srgbClr val="000000"/>
                </a:solidFill>
              </a:rPr>
              <a:t>(2-3 года</a:t>
            </a:r>
            <a:r>
              <a:rPr lang="ru-RU" sz="2000" dirty="0" smtClean="0">
                <a:solidFill>
                  <a:srgbClr val="000000"/>
                </a:solidFill>
              </a:rPr>
              <a:t>) - 3 </a:t>
            </a:r>
            <a:r>
              <a:rPr lang="ru-RU" sz="2000" dirty="0">
                <a:solidFill>
                  <a:srgbClr val="000000"/>
                </a:solidFill>
              </a:rPr>
              <a:t>группы: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srgbClr val="000000"/>
                </a:solidFill>
              </a:rPr>
              <a:t>«Елочка», «Сосенка</a:t>
            </a:r>
            <a:r>
              <a:rPr lang="ru-RU" sz="2000" dirty="0" smtClean="0">
                <a:solidFill>
                  <a:srgbClr val="000000"/>
                </a:solidFill>
              </a:rPr>
              <a:t>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 smtClean="0">
                <a:solidFill>
                  <a:srgbClr val="000000"/>
                </a:solidFill>
              </a:rPr>
              <a:t>«Дубок»</a:t>
            </a:r>
            <a:endParaRPr lang="ru-RU" sz="2000" dirty="0">
              <a:solidFill>
                <a:srgbClr val="000000"/>
              </a:solidFill>
            </a:endParaRPr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8138160" y="2236298"/>
            <a:ext cx="3041072" cy="1645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dirty="0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dirty="0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dirty="0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dirty="0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dirty="0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 smtClean="0">
                <a:solidFill>
                  <a:srgbClr val="000000"/>
                </a:solidFill>
              </a:rPr>
              <a:t>Средняя </a:t>
            </a:r>
            <a:r>
              <a:rPr lang="ru-RU" sz="2000" dirty="0">
                <a:solidFill>
                  <a:srgbClr val="000000"/>
                </a:solidFill>
              </a:rPr>
              <a:t>группа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srgbClr val="000000"/>
                </a:solidFill>
              </a:rPr>
              <a:t>(4-5 лет</a:t>
            </a:r>
            <a:r>
              <a:rPr lang="ru-RU" sz="2000" dirty="0" smtClean="0">
                <a:solidFill>
                  <a:srgbClr val="000000"/>
                </a:solidFill>
              </a:rPr>
              <a:t>) - 1 </a:t>
            </a:r>
            <a:r>
              <a:rPr lang="ru-RU" sz="2000" dirty="0">
                <a:solidFill>
                  <a:srgbClr val="000000"/>
                </a:solidFill>
              </a:rPr>
              <a:t>групп</a:t>
            </a:r>
            <a:r>
              <a:rPr lang="ru-RU" sz="2000" dirty="0" smtClean="0">
                <a:solidFill>
                  <a:srgbClr val="000000"/>
                </a:solidFill>
              </a:rPr>
              <a:t>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 smtClean="0">
                <a:solidFill>
                  <a:srgbClr val="000000"/>
                </a:solidFill>
              </a:rPr>
              <a:t>«Кленок»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dirty="0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dirty="0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dirty="0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dirty="0">
              <a:solidFill>
                <a:srgbClr val="000000"/>
              </a:solidFill>
            </a:endParaRPr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5768562" y="4038123"/>
            <a:ext cx="3146838" cy="1890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 smtClean="0">
                <a:solidFill>
                  <a:srgbClr val="000000"/>
                </a:solidFill>
              </a:rPr>
              <a:t> Речевые группы:</a:t>
            </a:r>
            <a:endParaRPr lang="ru-RU" sz="20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 smtClean="0">
                <a:solidFill>
                  <a:srgbClr val="000000"/>
                </a:solidFill>
              </a:rPr>
              <a:t>(4 до 7 лет)- 3 группы:</a:t>
            </a:r>
            <a:endParaRPr lang="ru-RU" sz="20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srgbClr val="000000"/>
                </a:solidFill>
              </a:rPr>
              <a:t>«Тополек</a:t>
            </a:r>
            <a:r>
              <a:rPr lang="ru-RU" sz="2000" dirty="0" smtClean="0">
                <a:solidFill>
                  <a:srgbClr val="000000"/>
                </a:solidFill>
              </a:rPr>
              <a:t>», «Яблонька», «Калинка»</a:t>
            </a:r>
            <a:endParaRPr lang="ru-RU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7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255873" y="442358"/>
            <a:ext cx="64341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ва подхода в современном мире: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 rot="1963047">
            <a:off x="5212831" y="1031921"/>
            <a:ext cx="375220" cy="727622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 rot="19004758">
            <a:off x="6987381" y="1075436"/>
            <a:ext cx="380988" cy="727622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655576" y="1824646"/>
            <a:ext cx="5148461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Сориентировано на ребёнка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Программы,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ориентированные на ребёнка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«Открытия», ПРОграмма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ПРОдетей, «Вдохновение»</a:t>
            </a:r>
          </a:p>
          <a:p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2556" y="1814157"/>
            <a:ext cx="5974521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Сориентировано на систему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ЗУН – программы школьного типа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(хотя обычно декларируют развитие)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«От рождения до школы»</a:t>
            </a:r>
          </a:p>
          <a:p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11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0"/>
          <p:cNvSpPr txBox="1">
            <a:spLocks/>
          </p:cNvSpPr>
          <p:nvPr/>
        </p:nvSpPr>
        <p:spPr>
          <a:xfrm>
            <a:off x="0" y="234513"/>
            <a:ext cx="9939402" cy="33573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ru-RU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Практика, ориентированная на развитие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400" dirty="0" smtClean="0">
                <a:cs typeface="Arial" panose="020B0604020202020204" pitchFamily="34" charset="0"/>
              </a:rPr>
              <a:t>Дети</a:t>
            </a:r>
          </a:p>
          <a:p>
            <a:pPr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sz="2400" dirty="0" smtClean="0">
                <a:cs typeface="Arial" panose="020B0604020202020204" pitchFamily="34" charset="0"/>
              </a:rPr>
              <a:t>  создают, а не действуют по образцу;</a:t>
            </a:r>
          </a:p>
          <a:p>
            <a:pPr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sz="2400" dirty="0" smtClean="0">
                <a:cs typeface="Arial" panose="020B0604020202020204" pitchFamily="34" charset="0"/>
              </a:rPr>
              <a:t>  учатся в игре и в активном исследовании;</a:t>
            </a:r>
          </a:p>
          <a:p>
            <a:pPr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sz="2400" dirty="0" smtClean="0">
                <a:cs typeface="Arial" panose="020B0604020202020204" pitchFamily="34" charset="0"/>
              </a:rPr>
              <a:t>  делают выбор, а не повинуются;</a:t>
            </a:r>
          </a:p>
          <a:p>
            <a:pPr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sz="2400" dirty="0" smtClean="0">
                <a:cs typeface="Arial" panose="020B0604020202020204" pitchFamily="34" charset="0"/>
              </a:rPr>
              <a:t>  выводят ответ, а не получают его от взрослого</a:t>
            </a:r>
          </a:p>
          <a:p>
            <a:pPr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sz="2400" dirty="0" smtClean="0">
                <a:cs typeface="Arial" panose="020B0604020202020204" pitchFamily="34" charset="0"/>
              </a:rPr>
              <a:t>  пишут свои книжки, а не выполняют стандартные упражнения;</a:t>
            </a:r>
          </a:p>
          <a:p>
            <a:pPr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sz="2400" dirty="0" smtClean="0">
                <a:cs typeface="Arial" panose="020B0604020202020204" pitchFamily="34" charset="0"/>
              </a:rPr>
              <a:t>  говорят, а не пассивно слушают.</a:t>
            </a:r>
            <a:endParaRPr lang="ru-RU" sz="2400" dirty="0"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1"/>
          <a:stretch/>
        </p:blipFill>
        <p:spPr>
          <a:xfrm>
            <a:off x="9407780" y="768081"/>
            <a:ext cx="2494661" cy="26609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34" y="3767482"/>
            <a:ext cx="3635795" cy="26942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857" y="3797962"/>
            <a:ext cx="3612690" cy="27095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79977" y="3798760"/>
            <a:ext cx="3673752" cy="275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5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4391" y="152556"/>
            <a:ext cx="112815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Метод планирования работы детей в центрах активности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62" y="617397"/>
            <a:ext cx="3005137" cy="934598"/>
          </a:xfrm>
          <a:prstGeom prst="rect">
            <a:avLst/>
          </a:prstGeom>
        </p:spPr>
      </p:pic>
      <p:sp>
        <p:nvSpPr>
          <p:cNvPr id="4" name="Пятиугольник 3"/>
          <p:cNvSpPr/>
          <p:nvPr/>
        </p:nvSpPr>
        <p:spPr>
          <a:xfrm>
            <a:off x="296883" y="798532"/>
            <a:ext cx="4968813" cy="757211"/>
          </a:xfrm>
          <a:prstGeom prst="homePlate">
            <a:avLst>
              <a:gd name="adj" fmla="val 23171"/>
            </a:avLst>
          </a:prstGeom>
          <a:solidFill>
            <a:schemeClr val="accent1">
              <a:alpha val="57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648000" lvl="1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Планирование</a:t>
            </a:r>
          </a:p>
          <a:p>
            <a:pPr marL="0" lvl="1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Групповой сбор, колесо выбора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rcRect b="7956"/>
          <a:stretch>
            <a:fillRect/>
          </a:stretch>
        </p:blipFill>
        <p:spPr>
          <a:xfrm>
            <a:off x="314828" y="1571728"/>
            <a:ext cx="3459814" cy="21927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68669" y="2539807"/>
            <a:ext cx="2859642" cy="2816533"/>
          </a:xfrm>
          <a:prstGeom prst="rect">
            <a:avLst/>
          </a:prstGeom>
        </p:spPr>
      </p:pic>
      <p:sp>
        <p:nvSpPr>
          <p:cNvPr id="8" name="Пятиугольник 7"/>
          <p:cNvSpPr/>
          <p:nvPr/>
        </p:nvSpPr>
        <p:spPr>
          <a:xfrm>
            <a:off x="3943991" y="1562295"/>
            <a:ext cx="4564865" cy="987792"/>
          </a:xfrm>
          <a:prstGeom prst="homePlate">
            <a:avLst/>
          </a:prstGeom>
          <a:solidFill>
            <a:srgbClr val="FF9933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</a:t>
            </a:r>
          </a:p>
          <a:p>
            <a:pPr algn="ctr"/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в центрах активности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lum bright="-12000" contrast="3000"/>
          </a:blip>
          <a:stretch>
            <a:fillRect/>
          </a:stretch>
        </p:blipFill>
        <p:spPr>
          <a:xfrm>
            <a:off x="7138812" y="2567470"/>
            <a:ext cx="4566300" cy="9876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135509" y="2579344"/>
            <a:ext cx="404603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деятельности</a:t>
            </a:r>
          </a:p>
          <a:p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Презентация деятельности</a:t>
            </a:r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884846" y="3560844"/>
            <a:ext cx="45663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учусь рефлексировать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вопросы педагога формируют критическое мышление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есть возможность высказаться каждому</a:t>
            </a:r>
          </a:p>
        </p:txBody>
      </p:sp>
    </p:spTree>
    <p:extLst>
      <p:ext uri="{BB962C8B-B14F-4D97-AF65-F5344CB8AC3E}">
        <p14:creationId xmlns:p14="http://schemas.microsoft.com/office/powerpoint/2010/main" val="58033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63393" y="289958"/>
            <a:ext cx="79350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Для чего детскому саду </a:t>
            </a:r>
          </a:p>
          <a:p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«Дополнительное образование»?</a:t>
            </a:r>
            <a:endParaRPr lang="ru-RU" sz="3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0080" y="2286597"/>
            <a:ext cx="5562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включения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новую деятельность</a:t>
            </a:r>
          </a:p>
          <a:p>
            <a:pPr algn="ctr">
              <a:buFont typeface="Wingdings" pitchFamily="2" charset="2"/>
              <a:buChar char="Ø"/>
            </a:pP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новых условиях</a:t>
            </a:r>
          </a:p>
          <a:p>
            <a:pPr algn="ctr">
              <a:buFont typeface="Wingdings" pitchFamily="2" charset="2"/>
              <a:buChar char="Ø"/>
            </a:pP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новый коллектив</a:t>
            </a:r>
          </a:p>
          <a:p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 rot="1963047">
            <a:off x="4633712" y="1519600"/>
            <a:ext cx="375220" cy="727622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 rot="19004758">
            <a:off x="6774022" y="1547875"/>
            <a:ext cx="380988" cy="727622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004560" y="2378036"/>
            <a:ext cx="56692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условий для индивидуального развития личности дошкольни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</a:p>
          <a:p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356" y="550146"/>
            <a:ext cx="10972800" cy="556635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Дополнительное образование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25631" y="874056"/>
            <a:ext cx="4385558" cy="1736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</a:rPr>
              <a:t>Физкультурно- спортивное развитие:</a:t>
            </a:r>
          </a:p>
          <a:p>
            <a:pPr lvl="0" algn="ctr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</a:rPr>
              <a:t>«Олимпионик»</a:t>
            </a:r>
          </a:p>
          <a:p>
            <a:pPr lvl="0" algn="ctr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</a:rPr>
              <a:t>«Футбол для малышей»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027817" y="866899"/>
            <a:ext cx="4954386" cy="17812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</a:rPr>
              <a:t>Художественно- эстетическое развитие:</a:t>
            </a:r>
          </a:p>
          <a:p>
            <a:pPr lvl="0" algn="ctr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</a:rPr>
              <a:t>«Музыка и мультфильмы</a:t>
            </a:r>
          </a:p>
          <a:p>
            <a:pPr lvl="0" algn="ctr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</a:rPr>
              <a:t>Танцевальная студия «Каблучок» </a:t>
            </a:r>
          </a:p>
          <a:p>
            <a:pPr lvl="0" algn="ctr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</a:rPr>
              <a:t>Развитие мелкой моторики </a:t>
            </a:r>
          </a:p>
          <a:p>
            <a:pPr lvl="0" algn="ctr"/>
            <a:r>
              <a:rPr lang="ru-RU" sz="2000" b="1" dirty="0" smtClean="0">
                <a:solidFill>
                  <a:srgbClr val="002060"/>
                </a:solidFill>
              </a:rPr>
              <a:t>«Умные пальчики»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000004" y="3811978"/>
            <a:ext cx="4172445" cy="248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Познавательное развитие:</a:t>
            </a:r>
          </a:p>
          <a:p>
            <a:pPr algn="ctr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</a:rPr>
              <a:t>Ментальная арифметика  </a:t>
            </a:r>
          </a:p>
          <a:p>
            <a:pPr algn="ctr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</a:rPr>
              <a:t>«Веселые шахматы» </a:t>
            </a:r>
          </a:p>
          <a:p>
            <a:pPr algn="ctr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</a:rPr>
              <a:t>Обучение грамоте «Букварёнок» </a:t>
            </a:r>
          </a:p>
          <a:p>
            <a:pPr algn="ctr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</a:rPr>
              <a:t>Логопедические занятия</a:t>
            </a:r>
          </a:p>
          <a:p>
            <a:pPr algn="ctr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</a:rPr>
              <a:t>Робототехника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443844" y="2819628"/>
            <a:ext cx="4942115" cy="8260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</a:rPr>
              <a:t>Проведение праздников, </a:t>
            </a:r>
          </a:p>
          <a:p>
            <a:pPr lvl="0" algn="ctr"/>
            <a:r>
              <a:rPr lang="ru-RU" sz="2000" b="1" dirty="0" smtClean="0">
                <a:solidFill>
                  <a:srgbClr val="002060"/>
                </a:solidFill>
              </a:rPr>
              <a:t>посвященных Дню рождения детей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0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елочный">
      <a:dk1>
        <a:srgbClr val="003300"/>
      </a:dk1>
      <a:lt1>
        <a:srgbClr val="99FF99"/>
      </a:lt1>
      <a:dk2>
        <a:srgbClr val="006600"/>
      </a:dk2>
      <a:lt2>
        <a:srgbClr val="99FF66"/>
      </a:lt2>
      <a:accent1>
        <a:srgbClr val="FFFF00"/>
      </a:accent1>
      <a:accent2>
        <a:srgbClr val="66FF33"/>
      </a:accent2>
      <a:accent3>
        <a:srgbClr val="009900"/>
      </a:accent3>
      <a:accent4>
        <a:srgbClr val="FFFF99"/>
      </a:accent4>
      <a:accent5>
        <a:srgbClr val="6600FF"/>
      </a:accent5>
      <a:accent6>
        <a:srgbClr val="CCFF33"/>
      </a:accent6>
      <a:hlink>
        <a:srgbClr val="0000FF"/>
      </a:hlink>
      <a:folHlink>
        <a:srgbClr val="00CC66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651</Words>
  <Application>Microsoft Office PowerPoint</Application>
  <PresentationFormat>Широкоэкранный</PresentationFormat>
  <Paragraphs>121</Paragraphs>
  <Slides>18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Wingdings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Дополнительное образование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Обсуждаем меню</vt:lpstr>
      <vt:lpstr>Благодарим за внимание!  Ждем ваших предложений, откликов  на сайте детского сада  в разделе «Обратная связь»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асус</dc:creator>
  <cp:lastModifiedBy>Пользователь</cp:lastModifiedBy>
  <cp:revision>69</cp:revision>
  <dcterms:created xsi:type="dcterms:W3CDTF">2019-10-10T14:32:20Z</dcterms:created>
  <dcterms:modified xsi:type="dcterms:W3CDTF">2019-10-17T11:07:08Z</dcterms:modified>
</cp:coreProperties>
</file>