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270" r:id="rId4"/>
    <p:sldId id="300" r:id="rId5"/>
    <p:sldId id="298" r:id="rId6"/>
    <p:sldId id="299" r:id="rId7"/>
    <p:sldId id="30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EEAF2"/>
    <a:srgbClr val="1E0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3" autoAdjust="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1620"/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DCAED-58E4-495D-A83A-7AAD7CC171DB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1FEDE-30DE-4346-B586-6A44698FE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50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46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1FEDE-30DE-4346-B586-6A44698FE0C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7ABA-0664-48A0-B59A-AB19568169D8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2E8B5-98AC-430D-966B-E37AFB4912CF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47CB-BB2E-4298-90DA-502BC0D70602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3CA8-E964-4EBC-80AD-AC44608BDDB7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F2E9D-5A62-46B2-AF8E-900C9678FD2D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084F-ECF9-4D2C-9DCD-349313F1BD38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39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7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51F5-CE1E-45C3-8522-78C085B92C82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8F83-A345-4F2A-BF93-F5E135DAB4FB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717B-B561-4DD3-A48F-6DC6665C3664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AF35F-F79E-4559-878C-9510DCBF25F0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39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7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1F64-8E6B-43F8-9846-E5D7E4935BA7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341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6346-BF85-4F03-9600-5C16DEEF1999}" type="datetime1">
              <a:rPr lang="uk-UA" smtClean="0"/>
              <a:pPr/>
              <a:t>24.11.2020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hf hdr="0" ftr="0" dt="0"/>
  <p:txStyles>
    <p:titleStyle>
      <a:lvl1pPr algn="ctr" defTabSz="121913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2722797"/>
            <a:ext cx="5544616" cy="410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30425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СТРУКТУРИРОВАНИЕ  ПРОГРАММЫ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1</a:t>
            </a:fld>
            <a:endParaRPr lang="uk-UA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19000" y="2751667"/>
          <a:ext cx="228036" cy="650240"/>
        </p:xfrm>
        <a:graphic>
          <a:graphicData uri="http://schemas.openxmlformats.org/drawingml/2006/table">
            <a:tbl>
              <a:tblPr/>
              <a:tblGrid>
                <a:gridCol w="228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 marT="81280" marB="81280">
                    <a:lnL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43542" y="417990"/>
            <a:ext cx="8448939" cy="16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ИННОВАЦИОННАЯ ПЛОЩАДКА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826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«СОЗДАНИЕ В ДОШКОЛЬНОЙ ОБРАЗОВАТЕЛЬНОЙ ОРГАНИЗАЦИИ СИСТЕМЫ ВНУТРЕННЕЙ ОЦЕНКИ КАЧЕСТВА ОБРАЗОВАНИЯ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ШКАЛЫ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ECERS-R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024" y="4763315"/>
            <a:ext cx="2078916" cy="18167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74" y="3501008"/>
            <a:ext cx="4129226" cy="305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004048" y="8841274"/>
            <a:ext cx="2133600" cy="649111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3" y="-315416"/>
            <a:ext cx="8260672" cy="1664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267" b="1" cap="none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4839593"/>
              </p:ext>
            </p:extLst>
          </p:nvPr>
        </p:nvGraphicFramePr>
        <p:xfrm>
          <a:off x="323528" y="4149080"/>
          <a:ext cx="54006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81280" marB="812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3528" y="548680"/>
            <a:ext cx="777686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направлению исследования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Структурирование программы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значения по шкале составляет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3,81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2101498"/>
            <a:ext cx="84249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Распорядок дня – 3,67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Время для свободной игры – 4,67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Время для работы в группе – 4,33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Условия для детей с ограниченными возможностями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2742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sz="40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1683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Качество взаимодействия педагогов с </a:t>
            </a:r>
            <a:r>
              <a:rPr lang="ru-RU" sz="2400" b="1" dirty="0" smtClean="0">
                <a:solidFill>
                  <a:srgbClr val="002060"/>
                </a:solidFill>
              </a:rPr>
              <a:t>детьми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Организация РППС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Условия </a:t>
            </a:r>
            <a:r>
              <a:rPr lang="ru-RU" sz="2400" b="1" dirty="0" smtClean="0">
                <a:solidFill>
                  <a:srgbClr val="002060"/>
                </a:solidFill>
              </a:rPr>
              <a:t>для свободной деятельности и </a:t>
            </a:r>
            <a:r>
              <a:rPr lang="ru-RU" sz="2400" b="1" dirty="0" smtClean="0">
                <a:solidFill>
                  <a:srgbClr val="002060"/>
                </a:solidFill>
              </a:rPr>
              <a:t>игры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Учет </a:t>
            </a:r>
            <a:r>
              <a:rPr lang="ru-RU" sz="2400" b="1" dirty="0" smtClean="0">
                <a:solidFill>
                  <a:srgbClr val="002060"/>
                </a:solidFill>
              </a:rPr>
              <a:t>индивидуальных потребностей и особенностей </a:t>
            </a:r>
            <a:r>
              <a:rPr lang="ru-RU" sz="2400" b="1" dirty="0" smtClean="0">
                <a:solidFill>
                  <a:srgbClr val="002060"/>
                </a:solidFill>
              </a:rPr>
              <a:t>детей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04664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 ЧТО ЭТО ЗА ОБЩИЕ ДЛЯ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ДЕТСКИХ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САДОВ ПРОБЛЕМНЫЕ АСПЕКТЫ?</a:t>
            </a:r>
            <a:endParaRPr lang="ru-RU" sz="3200" dirty="0" smtClean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409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Мероприятия, направленные на улучшение качества образования и соответствия с ФГОС </a:t>
            </a:r>
            <a:r>
              <a:rPr lang="ru-RU" sz="2400" b="1" dirty="0" smtClean="0">
                <a:solidFill>
                  <a:srgbClr val="C00000"/>
                </a:solidFill>
              </a:rPr>
              <a:t>ДО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Обучение </a:t>
            </a:r>
            <a:r>
              <a:rPr lang="ru-RU" sz="1600" b="1" dirty="0" smtClean="0">
                <a:solidFill>
                  <a:srgbClr val="002060"/>
                </a:solidFill>
              </a:rPr>
              <a:t>педагогов </a:t>
            </a:r>
            <a:r>
              <a:rPr lang="ru-RU" sz="1600" dirty="0" smtClean="0">
                <a:solidFill>
                  <a:srgbClr val="002060"/>
                </a:solidFill>
              </a:rPr>
              <a:t>по программе </a:t>
            </a:r>
            <a:r>
              <a:rPr lang="ru-RU" sz="1600" dirty="0" err="1" smtClean="0">
                <a:solidFill>
                  <a:srgbClr val="002060"/>
                </a:solidFill>
              </a:rPr>
              <a:t>ПРОдетей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2018-2019 </a:t>
            </a:r>
            <a:r>
              <a:rPr lang="ru-RU" sz="1600" dirty="0" smtClean="0">
                <a:solidFill>
                  <a:srgbClr val="002060"/>
                </a:solidFill>
              </a:rPr>
              <a:t>году, который был направлен обновление профессиональной позиции педагога в организации образовательной деятельности, ориентированной на ребёнка. (4 педагога)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Изучение </a:t>
            </a:r>
            <a:r>
              <a:rPr lang="ru-RU" sz="1600" b="1" dirty="0" smtClean="0">
                <a:solidFill>
                  <a:srgbClr val="002060"/>
                </a:solidFill>
              </a:rPr>
              <a:t>успешных отечественных и международных практик </a:t>
            </a:r>
            <a:r>
              <a:rPr lang="ru-RU" sz="1600" dirty="0" smtClean="0">
                <a:solidFill>
                  <a:srgbClr val="002060"/>
                </a:solidFill>
              </a:rPr>
              <a:t>дошкольного образования, обеспечивающих реализацию ФГОС ДО</a:t>
            </a:r>
            <a:r>
              <a:rPr lang="en-US" sz="1600" dirty="0" smtClean="0">
                <a:solidFill>
                  <a:srgbClr val="002060"/>
                </a:solidFill>
              </a:rPr>
              <a:t> ((Reggio Approach/ </a:t>
            </a:r>
            <a:r>
              <a:rPr lang="ru-RU" sz="1600" dirty="0" err="1" smtClean="0">
                <a:solidFill>
                  <a:srgbClr val="002060"/>
                </a:solidFill>
              </a:rPr>
              <a:t>Реджио</a:t>
            </a:r>
            <a:r>
              <a:rPr lang="ru-RU" sz="1600" dirty="0" smtClean="0">
                <a:solidFill>
                  <a:srgbClr val="002060"/>
                </a:solidFill>
              </a:rPr>
              <a:t> подход</a:t>
            </a:r>
            <a:r>
              <a:rPr lang="en-US" sz="1600" dirty="0" smtClean="0">
                <a:solidFill>
                  <a:srgbClr val="002060"/>
                </a:solidFill>
              </a:rPr>
              <a:t>), «Step by step», </a:t>
            </a:r>
            <a:r>
              <a:rPr lang="ru-RU" sz="1600" dirty="0" smtClean="0">
                <a:solidFill>
                  <a:srgbClr val="002060"/>
                </a:solidFill>
              </a:rPr>
              <a:t>Открытия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Цикл </a:t>
            </a:r>
            <a:r>
              <a:rPr lang="ru-RU" sz="1600" b="1" dirty="0" smtClean="0">
                <a:solidFill>
                  <a:srgbClr val="002060"/>
                </a:solidFill>
              </a:rPr>
              <a:t>семинаров-тренингов </a:t>
            </a:r>
            <a:r>
              <a:rPr lang="ru-RU" sz="1600" dirty="0" smtClean="0">
                <a:solidFill>
                  <a:srgbClr val="002060"/>
                </a:solidFill>
              </a:rPr>
              <a:t>«Образовательные технологии, </a:t>
            </a:r>
            <a:r>
              <a:rPr lang="ru-RU" sz="1600" dirty="0" smtClean="0">
                <a:solidFill>
                  <a:srgbClr val="002060"/>
                </a:solidFill>
              </a:rPr>
              <a:t>ориентированные </a:t>
            </a:r>
            <a:r>
              <a:rPr lang="ru-RU" sz="1600" dirty="0" smtClean="0">
                <a:solidFill>
                  <a:srgbClr val="002060"/>
                </a:solidFill>
              </a:rPr>
              <a:t>на ребёнка»  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Мастер-классы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по применению эффективных техник, технологий, созданию пространственной среды в группе «Образовательные технологии программы «</a:t>
            </a:r>
            <a:r>
              <a:rPr lang="ru-RU" sz="1600" dirty="0" err="1" smtClean="0">
                <a:solidFill>
                  <a:srgbClr val="002060"/>
                </a:solidFill>
              </a:rPr>
              <a:t>ПРОдетей</a:t>
            </a:r>
            <a:r>
              <a:rPr lang="ru-RU" sz="1600" dirty="0" smtClean="0">
                <a:solidFill>
                  <a:srgbClr val="002060"/>
                </a:solidFill>
              </a:rPr>
              <a:t>» в работе с дошкольниками»</a:t>
            </a: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 </a:t>
            </a:r>
            <a:r>
              <a:rPr lang="ru-RU" sz="1600" dirty="0" smtClean="0">
                <a:solidFill>
                  <a:srgbClr val="002060"/>
                </a:solidFill>
              </a:rPr>
              <a:t>Педсовет </a:t>
            </a:r>
            <a:r>
              <a:rPr lang="ru-RU" sz="1600" b="1" dirty="0" smtClean="0">
                <a:solidFill>
                  <a:srgbClr val="002060"/>
                </a:solidFill>
              </a:rPr>
              <a:t>«Принципы и подходы к образованию детей дошкольного возраста, ориентированные на </a:t>
            </a:r>
            <a:r>
              <a:rPr lang="ru-RU" sz="1600" b="1" dirty="0" smtClean="0">
                <a:solidFill>
                  <a:srgbClr val="002060"/>
                </a:solidFill>
              </a:rPr>
              <a:t>ребёнка» 25.04.2019 </a:t>
            </a:r>
            <a:r>
              <a:rPr lang="ru-RU" sz="1600" b="1" dirty="0" smtClean="0">
                <a:solidFill>
                  <a:srgbClr val="002060"/>
                </a:solidFill>
              </a:rPr>
              <a:t>года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54013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1. Просмотр </a:t>
            </a:r>
            <a:r>
              <a:rPr lang="ru-RU" sz="1600" dirty="0" smtClean="0">
                <a:solidFill>
                  <a:srgbClr val="002060"/>
                </a:solidFill>
              </a:rPr>
              <a:t>видео мастер-классов применения отдельных вариативных методик и образовательных </a:t>
            </a:r>
            <a:r>
              <a:rPr lang="ru-RU" sz="1600" dirty="0" smtClean="0">
                <a:solidFill>
                  <a:srgbClr val="002060"/>
                </a:solidFill>
              </a:rPr>
              <a:t>технологий программы </a:t>
            </a:r>
            <a:r>
              <a:rPr lang="ru-RU" sz="1600" dirty="0" smtClean="0">
                <a:solidFill>
                  <a:srgbClr val="002060"/>
                </a:solidFill>
              </a:rPr>
              <a:t>ПРОДЕТЕЙ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        2. Выбор </a:t>
            </a:r>
            <a:r>
              <a:rPr lang="ru-RU" sz="1600" dirty="0" smtClean="0">
                <a:solidFill>
                  <a:srgbClr val="002060"/>
                </a:solidFill>
              </a:rPr>
              <a:t>технологий и техник, ориентированные на ребёнка, для работы с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дошкольниками </a:t>
            </a:r>
            <a:r>
              <a:rPr lang="ru-RU" sz="1600" dirty="0" smtClean="0">
                <a:solidFill>
                  <a:srgbClr val="002060"/>
                </a:solidFill>
              </a:rPr>
              <a:t>и с целью внесения изменений в организационный раздел ООП ДОУ 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 Внедрены и апробированы на практике и расширен личный </a:t>
            </a:r>
            <a:r>
              <a:rPr lang="ru-RU" sz="1600" dirty="0" smtClean="0">
                <a:solidFill>
                  <a:srgbClr val="002060"/>
                </a:solidFill>
              </a:rPr>
              <a:t>опыт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использования технологий, ориентированных на ребёнка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</a:rPr>
              <a:t>Внесение изменения в организационный раздел </a:t>
            </a:r>
            <a:r>
              <a:rPr lang="ru-RU" sz="1600" b="1" dirty="0" smtClean="0">
                <a:solidFill>
                  <a:srgbClr val="002060"/>
                </a:solidFill>
              </a:rPr>
              <a:t>ООП,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 smtClean="0">
                <a:solidFill>
                  <a:srgbClr val="002060"/>
                </a:solidFill>
              </a:rPr>
              <a:t>которой </a:t>
            </a:r>
            <a:r>
              <a:rPr lang="ru-RU" sz="1600" dirty="0" smtClean="0">
                <a:solidFill>
                  <a:srgbClr val="002060"/>
                </a:solidFill>
              </a:rPr>
              <a:t>представлены </a:t>
            </a:r>
            <a:r>
              <a:rPr lang="ru-RU" sz="1600" dirty="0" smtClean="0">
                <a:solidFill>
                  <a:srgbClr val="002060"/>
                </a:solidFill>
              </a:rPr>
              <a:t>технологии и техники, ориентированные на ребёнка.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err="1" smtClean="0">
                <a:solidFill>
                  <a:srgbClr val="002060"/>
                </a:solidFill>
              </a:rPr>
              <a:t>Супервизия</a:t>
            </a:r>
            <a:r>
              <a:rPr lang="ru-RU" sz="1600" dirty="0" smtClean="0">
                <a:solidFill>
                  <a:srgbClr val="002060"/>
                </a:solidFill>
              </a:rPr>
              <a:t>  </a:t>
            </a:r>
            <a:r>
              <a:rPr lang="ru-RU" sz="1600" dirty="0" smtClean="0">
                <a:solidFill>
                  <a:srgbClr val="002060"/>
                </a:solidFill>
              </a:rPr>
              <a:t>авторами программы «</a:t>
            </a:r>
            <a:r>
              <a:rPr lang="ru-RU" sz="1600" dirty="0" err="1" smtClean="0">
                <a:solidFill>
                  <a:srgbClr val="002060"/>
                </a:solidFill>
              </a:rPr>
              <a:t>Продетей</a:t>
            </a:r>
            <a:r>
              <a:rPr lang="ru-RU" sz="1600" dirty="0" smtClean="0">
                <a:solidFill>
                  <a:srgbClr val="002060"/>
                </a:solidFill>
              </a:rPr>
              <a:t>».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Годовой семинар  </a:t>
            </a:r>
            <a:r>
              <a:rPr lang="ru-RU" sz="1600" dirty="0" smtClean="0">
                <a:solidFill>
                  <a:srgbClr val="002060"/>
                </a:solidFill>
              </a:rPr>
              <a:t>«Гибкое планирование с учётом интереса детей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229600" cy="5040560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267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5</a:t>
            </a:fld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8246" y="79652"/>
            <a:ext cx="8363273" cy="63025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600"/>
              </a:spcAft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67" y="3590926"/>
            <a:ext cx="4226983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822960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Гибкое планирование </a:t>
            </a:r>
            <a:r>
              <a:rPr lang="ru-RU" sz="2700" b="1" dirty="0" smtClean="0"/>
              <a:t>ориентировок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на событийность</a:t>
            </a:r>
            <a:br>
              <a:rPr lang="ru-RU" sz="2700" dirty="0" smtClean="0"/>
            </a:br>
            <a:r>
              <a:rPr lang="ru-RU" sz="2700" dirty="0" smtClean="0"/>
              <a:t>- детский интерес</a:t>
            </a:r>
            <a:br>
              <a:rPr lang="ru-RU" sz="2700" dirty="0" smtClean="0"/>
            </a:br>
            <a:r>
              <a:rPr lang="ru-RU" sz="2700" dirty="0" smtClean="0"/>
              <a:t>- интерес педагога.</a:t>
            </a:r>
            <a:br>
              <a:rPr lang="ru-RU" sz="2700" dirty="0" smtClean="0"/>
            </a:br>
            <a:r>
              <a:rPr lang="ru-RU" sz="2700" dirty="0" smtClean="0"/>
              <a:t>Обязательное условие – интерес детей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Как поймать детский интерес.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Модель  3-х </a:t>
            </a:r>
            <a:r>
              <a:rPr lang="ru-RU" sz="2700" dirty="0" smtClean="0"/>
              <a:t>вопросов</a:t>
            </a:r>
            <a:br>
              <a:rPr lang="ru-RU" sz="2700" dirty="0" smtClean="0"/>
            </a:br>
            <a:r>
              <a:rPr lang="ru-RU" sz="2700" dirty="0" smtClean="0"/>
              <a:t>паутинка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Важно фиксировать ответы детей.</a:t>
            </a:r>
            <a:br>
              <a:rPr lang="ru-RU" sz="2700" dirty="0" smtClean="0"/>
            </a:br>
            <a:r>
              <a:rPr lang="ru-RU" sz="2700" dirty="0" smtClean="0"/>
              <a:t>Голосование по теме.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267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7</a:t>
            </a:fld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124</Words>
  <Application>Microsoft Office PowerPoint</Application>
  <PresentationFormat>Экран (4:3)</PresentationFormat>
  <Paragraphs>48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Специальное оформление</vt:lpstr>
      <vt:lpstr>СТРУКТУРИРОВАНИЕ  ПРОГРАММЫ </vt:lpstr>
      <vt:lpstr>Слайд 2</vt:lpstr>
      <vt:lpstr>                                </vt:lpstr>
      <vt:lpstr>Мероприятия, направленные на улучшение качества образования и соответствия с ФГОС ДО</vt:lpstr>
      <vt:lpstr>  </vt:lpstr>
      <vt:lpstr>Слайд 6</vt:lpstr>
      <vt:lpstr>Гибкое планирование ориентировок  - на событийность - детский интерес - интерес педагога. Обязательное условие – интерес детей.  Как поймать детский интерес. Модель  3-х вопросов паутинка Важно фиксировать ответы детей. Голосование по теме.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Homes</cp:lastModifiedBy>
  <cp:revision>158</cp:revision>
  <cp:lastPrinted>2020-01-15T07:12:33Z</cp:lastPrinted>
  <dcterms:created xsi:type="dcterms:W3CDTF">2009-01-08T12:15:48Z</dcterms:created>
  <dcterms:modified xsi:type="dcterms:W3CDTF">2020-11-24T21:13:02Z</dcterms:modified>
</cp:coreProperties>
</file>