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5"/>
  </p:notesMasterIdLst>
  <p:sldIdLst>
    <p:sldId id="256" r:id="rId2"/>
    <p:sldId id="257" r:id="rId3"/>
    <p:sldId id="281" r:id="rId4"/>
    <p:sldId id="283" r:id="rId5"/>
    <p:sldId id="284" r:id="rId6"/>
    <p:sldId id="285" r:id="rId7"/>
    <p:sldId id="287" r:id="rId8"/>
    <p:sldId id="288" r:id="rId9"/>
    <p:sldId id="268" r:id="rId10"/>
    <p:sldId id="290" r:id="rId11"/>
    <p:sldId id="289" r:id="rId12"/>
    <p:sldId id="291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8" autoAdjust="0"/>
    <p:restoredTop sz="78774" autoAdjust="0"/>
  </p:normalViewPr>
  <p:slideViewPr>
    <p:cSldViewPr>
      <p:cViewPr varScale="1">
        <p:scale>
          <a:sx n="58" d="100"/>
          <a:sy n="58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002060"/>
                </a:solidFill>
              </a:rPr>
              <a:t>Показатель «Книги</a:t>
            </a:r>
            <a:r>
              <a:rPr lang="ru-RU" sz="3200" b="1" baseline="0" dirty="0" smtClean="0">
                <a:solidFill>
                  <a:srgbClr val="002060"/>
                </a:solidFill>
              </a:rPr>
              <a:t> и иллюстрации»</a:t>
            </a:r>
            <a:endParaRPr lang="ru-RU" sz="32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13794140867337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2-408A-91A9-65FB362E14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d\-mmm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2-408A-91A9-65FB362E14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052-408A-91A9-65FB362E1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992008"/>
        <c:axId val="329986760"/>
      </c:barChart>
      <c:catAx>
        <c:axId val="3299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86760"/>
        <c:crosses val="autoZero"/>
        <c:auto val="1"/>
        <c:lblAlgn val="ctr"/>
        <c:lblOffset val="100"/>
        <c:noMultiLvlLbl val="0"/>
      </c:catAx>
      <c:valAx>
        <c:axId val="32998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9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002060"/>
                </a:solidFill>
              </a:rPr>
              <a:t>Показатель «Стимулирование общения между детьми</a:t>
            </a:r>
            <a:r>
              <a:rPr lang="ru-RU" sz="3200" b="1" baseline="0" dirty="0" smtClean="0">
                <a:solidFill>
                  <a:srgbClr val="002060"/>
                </a:solidFill>
              </a:rPr>
              <a:t>»</a:t>
            </a:r>
            <a:endParaRPr lang="ru-RU" sz="3200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2-408A-91A9-65FB362E14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d\-mmm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2-408A-91A9-65FB362E14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052-408A-91A9-65FB362E1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992008"/>
        <c:axId val="329986760"/>
      </c:barChart>
      <c:catAx>
        <c:axId val="3299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86760"/>
        <c:crosses val="autoZero"/>
        <c:auto val="1"/>
        <c:lblAlgn val="ctr"/>
        <c:lblOffset val="100"/>
        <c:noMultiLvlLbl val="0"/>
      </c:catAx>
      <c:valAx>
        <c:axId val="32998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9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</a:rPr>
              <a:t>Показатель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«Использование речи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для развития мыслительных навыков</a:t>
            </a:r>
            <a:r>
              <a:rPr lang="ru-RU" sz="2000" b="1" baseline="0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78773597427227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2-408A-91A9-65FB362E14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d\-mmm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2-408A-91A9-65FB362E14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052-408A-91A9-65FB362E1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992008"/>
        <c:axId val="329986760"/>
      </c:barChart>
      <c:catAx>
        <c:axId val="3299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86760"/>
        <c:crosses val="autoZero"/>
        <c:auto val="1"/>
        <c:lblAlgn val="ctr"/>
        <c:lblOffset val="100"/>
        <c:noMultiLvlLbl val="0"/>
      </c:catAx>
      <c:valAx>
        <c:axId val="32998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9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</a:rPr>
              <a:t>Показатель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«Повседневное использование речи</a:t>
            </a:r>
            <a:r>
              <a:rPr lang="ru-RU" sz="2000" b="1" baseline="0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78773597427227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2-408A-91A9-65FB362E14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d\-mmm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2-408A-91A9-65FB362E14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052-408A-91A9-65FB362E1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992008"/>
        <c:axId val="329986760"/>
      </c:barChart>
      <c:catAx>
        <c:axId val="3299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86760"/>
        <c:crosses val="autoZero"/>
        <c:auto val="1"/>
        <c:lblAlgn val="ctr"/>
        <c:lblOffset val="100"/>
        <c:noMultiLvlLbl val="0"/>
      </c:catAx>
      <c:valAx>
        <c:axId val="32998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99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400" dirty="0" err="1" smtClean="0">
                <a:solidFill>
                  <a:srgbClr val="002060"/>
                </a:solidFill>
              </a:rPr>
              <a:t>Подшкала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«Речь и мышление»</a:t>
            </a:r>
            <a:endParaRPr lang="ru-RU" sz="4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49289588801399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669291338582675E-2"/>
          <c:y val="0.14321434820647419"/>
          <c:w val="0.95165312285542691"/>
          <c:h val="0.53478885972586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книги и иллюстрации</c:v>
                </c:pt>
                <c:pt idx="1">
                  <c:v>стимулирование общения между детьми</c:v>
                </c:pt>
                <c:pt idx="2">
                  <c:v>использование речи для развития мыслительных навыков</c:v>
                </c:pt>
                <c:pt idx="3">
                  <c:v>повседневное использование речи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C-4C3B-9280-41C44C2EED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книги и иллюстрации</c:v>
                </c:pt>
                <c:pt idx="1">
                  <c:v>стимулирование общения между детьми</c:v>
                </c:pt>
                <c:pt idx="2">
                  <c:v>использование речи для развития мыслительных навыков</c:v>
                </c:pt>
                <c:pt idx="3">
                  <c:v>повседневное использование речи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2.7</c:v>
                </c:pt>
                <c:pt idx="1">
                  <c:v>3.3</c:v>
                </c:pt>
                <c:pt idx="2" formatCode="d\-mmm">
                  <c:v>3.4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C-4C3B-9280-41C44C2EED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книги и иллюстрации</c:v>
                </c:pt>
                <c:pt idx="1">
                  <c:v>стимулирование общения между детьми</c:v>
                </c:pt>
                <c:pt idx="2">
                  <c:v>использование речи для развития мыслительных навыков</c:v>
                </c:pt>
                <c:pt idx="3">
                  <c:v>повседневное использование речи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4.3</c:v>
                </c:pt>
                <c:pt idx="2">
                  <c:v>4.5999999999999996</c:v>
                </c:pt>
                <c:pt idx="3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C-4C3B-9280-41C44C2EE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758520"/>
        <c:axId val="376760160"/>
      </c:barChart>
      <c:catAx>
        <c:axId val="37675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760160"/>
        <c:crosses val="autoZero"/>
        <c:auto val="1"/>
        <c:lblAlgn val="ctr"/>
        <c:lblOffset val="100"/>
        <c:noMultiLvlLbl val="0"/>
      </c:catAx>
      <c:valAx>
        <c:axId val="3767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75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1">
                  <c:v>средний балл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7-4684-8C6E-3B5D28F1DD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1">
                  <c:v>средний балл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7-4684-8C6E-3B5D28F1DD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1">
                  <c:v>средний балл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07-4684-8C6E-3B5D28F1D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481880"/>
        <c:axId val="395474664"/>
      </c:barChart>
      <c:catAx>
        <c:axId val="39548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474664"/>
        <c:crosses val="autoZero"/>
        <c:auto val="1"/>
        <c:lblAlgn val="ctr"/>
        <c:lblOffset val="100"/>
        <c:noMultiLvlLbl val="0"/>
      </c:catAx>
      <c:valAx>
        <c:axId val="39547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48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5A376-BE46-4FEA-BD70-6FA23D3621E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F666-548E-4C07-9DFD-26D4EC4A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9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группа, как и педагоги еще 3 групп, стала участницей инновационного проекта «Создание в дошкольной образовательной организации системы внутренней оценки качества образования на основе шкалы ECERS-R».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начальном этапе (в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январе 2019 года) нами была проведена комплексная самооценка качества образования в дошкольной образовательной организации с помощью инструментария шкалы ЭКЕРС. Было рассмотрено 6 показателей ШЭ «ППС», «Присмотр и уход за детьми», «Речь и мышление», «Виды активности», «Взаимодействие», «Структурирование программы», показатель «Родители и персонал» не наблюдалось.   Мы провели самооценку и вместе с руководителями проекта вывели среднее значение.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4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пополнить в группе материалы, стимулирующие общение, фигурки маленькие   людей или животных в строительном уголке, игрушки для ролевых игр внутри и вне помещения группы, пальчиковые игры, в уголке для чтения рассказы в картинках;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разработать или приобрести наборы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картинок-нелепиц,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мнемотаблиц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скороговорок.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7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Детям доступно количество книг, в течение дня детям читают минимум 2 раза. Дополнительные материалы для развития речи используются.  Книги и материалы для речевого  развития меняются для  поддержания интереса детей. Но разнообразия представленных книг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еще представлено не в полном объеме,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например: о животных, о явлениях природы, энциклопедии книг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мало.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стимулирования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общения между детьми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ерсонал время от времени использует разные ситуации, чтобы побудить детей к общению, доступны материалы, поощряющие общение детей. Педагоги стимулируют мышление детей, стимулируют проговаривать свои мысли вслух или объяснять ход своих рассуждений.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Во время свободной игры и плановых мероприятий педагоги часто разговаривают с детьми, педагоги добавляют информацию, развивая идеи и высказывания детей.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 стимулируют общение детей друг с другом. Проводят  индивидуальные беседы с детьми.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1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время работы средний балл по показателям к </a:t>
            </a:r>
            <a:r>
              <a:rPr lang="ru-RU" dirty="0" err="1" smtClean="0"/>
              <a:t>подшкале</a:t>
            </a:r>
            <a:r>
              <a:rPr lang="ru-RU" dirty="0" smtClean="0"/>
              <a:t> «Речь и мышление» увеличился, но мы не</a:t>
            </a:r>
            <a:r>
              <a:rPr lang="ru-RU" baseline="0" dirty="0" smtClean="0"/>
              <a:t> собираемся останавливаться на достигнутом, будем  работать дальше. Нам есть куда стремиться.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5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рассмотрим   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подшкалу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«Речь и мышление», которая состоит из 4 разделов – это: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Книги и иллюстрации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Стимулирование общения между детьми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речи для развития мыслительных навыков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Повседневное использование речи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0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данной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подшкале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наш результат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2,7 , (неудовлетворительно)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Детям доступно некоторое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книг, в течение дня детям читают. Дополнительные материалы для развития речи не используются.  Книги и материалы для речевого  развития не меняются для  поддержания интереса детей.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9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второму показателю «Стимулирование общения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 детьми составил 3.3.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Персонал время от времени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 разные ситуации, чтобы побудить детей к общению, доступны некоторые материалы,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поощряющие общение детей. Маленький объем материалов в различных центрах стимулирующих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общение детей а именно, отсутствие или небольшое количество пальчиковых игр и  рассказов в картинках в центре чтения, фигурок людей и животных в строительном центре.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третьему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показателю «Использование речи для развития мыслительных навыков» средний балл равен 3,4.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 задают вопросы, стимулирующие развитие речи и мышления, которые звучат чаще всего только на занятиях, т.е. незначительную часть дня.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9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четвертому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показателю «Повседневное использование речи » средний балл равен 5 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свободной игры и плановых мероприятий педагоги часто разговаривают с детьми, педагоги добавляют информацию, развивая идеи и высказывания детей.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 стимулируют общение детей друг с другом. В момент наблюдения педагог не задавал вопросов детям, побуждающих их давать все более развернутые ответы.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3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самоанализа были выявлены сильные и слабые стороны нашей работы. Как положительное можно отметить, что речевое развитие является обязательным компонентом всех основных программ детских садов и так или иначе представлено в работе, также обязательным компонентом является и чтение с детьми книг.  Однако исследование показало, что вопросы, стимулирующие развитие речи и мышления, звучат чаще всего только на занятиях, т.е. незначительную часть дня. Формы работы по развитию мышления чаще всего репродуктивные, основаны на повторении и заучивании, не учитывают современные достижения дошкольного образования в этой области. Все мы прекрасно знаем, что общение взрослого и ребенка происходит   с целью познавательного интереса и развития.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6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ребенок приходит с новой машинкой   мы спрашиваем: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-Кто ее тебе купил? Какого она цвета, размера? Эти вопросы не вызывают ребенка на познавательную, речевую активность, а если обратить свое внимание и ориентироваться на требования, то мы должны перефразировать вопрос и приучить себя их задавать, сделать для себя их нормой в общении с ребенком. Например, как ты будешь в нее играть? Для чего она тебе? Из какого материала она сделана?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(это именно те вопросы, которые вызывают познавательную речевую активность ребенка и провоцируют его на мыслительную деятельность)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9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Проанализировав содержание шкал был сделан акцент на том, что мы даем детям готовую информацию и не даем им возможность для развития познавательной активности. Изменив отношение к данной проблеме, я поняла, что надо менять подход в общении с детьми.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 был разработан план,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именно: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пересмотреть формат общения с детьми;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F666-548E-4C07-9DFD-26D4EC4A6F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4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5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2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7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0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2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8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7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6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4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3247" y="-1755576"/>
            <a:ext cx="7475220" cy="5544616"/>
          </a:xfrm>
        </p:spPr>
        <p:txBody>
          <a:bodyPr>
            <a:normAutofit/>
          </a:bodyPr>
          <a:lstStyle/>
          <a:p>
            <a:pPr marL="45720" lvl="0" indent="0" algn="ctr" eaLnBrk="0" hangingPunct="0"/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6600" b="1" dirty="0" err="1" smtClean="0">
                <a:solidFill>
                  <a:srgbClr val="002060"/>
                </a:solidFill>
              </a:rPr>
              <a:t>Подшкала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«Речь и мышление»</a:t>
            </a:r>
            <a:r>
              <a:rPr lang="ru-RU" sz="6600" b="1" dirty="0">
                <a:solidFill>
                  <a:srgbClr val="002060"/>
                </a:solidFill>
              </a:rPr>
              <a:t/>
            </a:r>
            <a:br>
              <a:rPr lang="ru-RU" sz="6600" b="1" dirty="0">
                <a:solidFill>
                  <a:srgbClr val="002060"/>
                </a:solidFill>
              </a:rPr>
            </a:b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Подготовила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Воспитатель МДОУ № 5 «Радуга»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Крылова Наталия Владимировна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62029"/>
            <a:ext cx="3829962" cy="319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64" y="260152"/>
            <a:ext cx="3764011" cy="3975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t="2011" r="17040"/>
          <a:stretch/>
        </p:blipFill>
        <p:spPr>
          <a:xfrm>
            <a:off x="251520" y="260648"/>
            <a:ext cx="3168352" cy="4009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367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9" y="365126"/>
            <a:ext cx="4117628" cy="583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78" y="381186"/>
            <a:ext cx="3921995" cy="283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5727"/>
            <a:ext cx="3822330" cy="286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824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068396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756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Подшкала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«Речь и мышление»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60261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19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136815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Показатели </a:t>
            </a:r>
            <a:r>
              <a:rPr lang="ru-RU" sz="3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подшкалы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«Речь и мышление»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2348881"/>
            <a:ext cx="7992888" cy="36004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и иллюстрации   (картины)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Стимулирование общения между детьми 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Использование речи для развития мыслительных навыков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речи в повседневном общении</a:t>
            </a:r>
          </a:p>
        </p:txBody>
      </p:sp>
    </p:spTree>
    <p:extLst>
      <p:ext uri="{BB962C8B-B14F-4D97-AF65-F5344CB8AC3E}">
        <p14:creationId xmlns:p14="http://schemas.microsoft.com/office/powerpoint/2010/main" val="2080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548680"/>
            <a:ext cx="3886200" cy="56282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7030251"/>
              </p:ext>
            </p:extLst>
          </p:nvPr>
        </p:nvGraphicFramePr>
        <p:xfrm>
          <a:off x="251520" y="548681"/>
          <a:ext cx="8136904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333987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«Отлично»,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вашей группе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Книги и материалы для развития речи меняются для поддержания интереса детей.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Некоторые книги относятся к текущим видам деятельности или темам (напр., книги по временам года из библиотеки). 2 -3 книги относятся к темам месяца.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548680"/>
            <a:ext cx="3886200" cy="56282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8582444"/>
              </p:ext>
            </p:extLst>
          </p:nvPr>
        </p:nvGraphicFramePr>
        <p:xfrm>
          <a:off x="251520" y="548681"/>
          <a:ext cx="8136904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0945" y="3362821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«Отлично»,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вашей </a:t>
            </a: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баланс между слушанием и говорением в соответствии с возрастом и способностями детей (не дают готовые ответы детям, дают время на обдумывание, ставят перед детьми проблемные ситуации, а также помогают детям подобрать слова для выражения своих мыслей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связывает устную речь детей с письменной (помогают детям подписать рисунок или открытку для родителей, читают то, что записали;  записывают  то, что диктуют дети)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548680"/>
            <a:ext cx="3886200" cy="56282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877254"/>
              </p:ext>
            </p:extLst>
          </p:nvPr>
        </p:nvGraphicFramePr>
        <p:xfrm>
          <a:off x="251520" y="116633"/>
          <a:ext cx="813690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39874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«Отлично»,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вашей 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 детей рассуждать на протяжении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дня, опираясь при освоении понятий на опыт и текущее событие ( например, рассказать о произошедших событиях,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последовательность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описать последовательность приготовления блюда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хотя бы 2 примера, не связанные с использованием детьми игровых материалов, стимулирующих логическое мышление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вводятся с учетом интересов детей и их потребностей в решении определенных задач (накрываем на стол, сколько должно быть ложек,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чашек.)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548680"/>
            <a:ext cx="3886200" cy="56282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8870754"/>
              </p:ext>
            </p:extLst>
          </p:nvPr>
        </p:nvGraphicFramePr>
        <p:xfrm>
          <a:off x="251520" y="116633"/>
          <a:ext cx="813690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39874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«Отлично», 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вашей </a:t>
            </a: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проводит с большинством детей индивидуальные беседы, детям задает вопросы, побуждая их давать развернутые ответы, обязательно задавая вопрос «А почему?» , «Зачем?». Этих случаев должно быть зафиксировано несколько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548680"/>
            <a:ext cx="3868340" cy="113248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«Сильные» стороны работы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681163"/>
            <a:ext cx="3868340" cy="45085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речевое развитие – обязательный компонент всех программ детского сада;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Чтение книг с детьми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548681"/>
            <a:ext cx="3887391" cy="11324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«Слабые» стороны работы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681163"/>
            <a:ext cx="3887391" cy="45085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Стимулирующие вопросы звучат  чаще всего только на занятиях;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Формы работы по развитию мышления - репродуктивные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548680"/>
            <a:ext cx="3868340" cy="113248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Вопросы, не вызывающие речевую активность ребенка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681163"/>
            <a:ext cx="3868340" cy="4508500"/>
          </a:xfrm>
        </p:spPr>
        <p:txBody>
          <a:bodyPr>
            <a:normAutofit lnSpcReduction="10000"/>
          </a:bodyPr>
          <a:lstStyle/>
          <a:p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Кто тебе купил машинку?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Какого  цвета твоя машинка?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Машинка большая или маленькая?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548681"/>
            <a:ext cx="3887391" cy="11324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Вопросы, </a:t>
            </a:r>
            <a:r>
              <a:rPr lang="ru-RU" sz="2800" dirty="0" smtClean="0">
                <a:solidFill>
                  <a:srgbClr val="002060"/>
                </a:solidFill>
              </a:rPr>
              <a:t>вызывающие </a:t>
            </a:r>
            <a:r>
              <a:rPr lang="ru-RU" sz="2800" dirty="0">
                <a:solidFill>
                  <a:srgbClr val="002060"/>
                </a:solidFill>
              </a:rPr>
              <a:t>речевую активность ребенка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681163"/>
            <a:ext cx="3887391" cy="4508500"/>
          </a:xfrm>
        </p:spPr>
        <p:txBody>
          <a:bodyPr>
            <a:noAutofit/>
          </a:bodyPr>
          <a:lstStyle/>
          <a:p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Как </a:t>
            </a:r>
            <a:r>
              <a:rPr lang="ru-RU" sz="3200" dirty="0">
                <a:solidFill>
                  <a:srgbClr val="002060"/>
                </a:solidFill>
              </a:rPr>
              <a:t>ты будешь в </a:t>
            </a:r>
            <a:r>
              <a:rPr lang="ru-RU" sz="3200" dirty="0" smtClean="0">
                <a:solidFill>
                  <a:srgbClr val="002060"/>
                </a:solidFill>
              </a:rPr>
              <a:t>играть в машинку?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Для </a:t>
            </a:r>
            <a:r>
              <a:rPr lang="ru-RU" sz="3200" dirty="0">
                <a:solidFill>
                  <a:srgbClr val="002060"/>
                </a:solidFill>
              </a:rPr>
              <a:t>чего </a:t>
            </a:r>
            <a:r>
              <a:rPr lang="ru-RU" sz="3200" dirty="0" smtClean="0">
                <a:solidFill>
                  <a:srgbClr val="002060"/>
                </a:solidFill>
              </a:rPr>
              <a:t>тебе машинка?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Из </a:t>
            </a:r>
            <a:r>
              <a:rPr lang="ru-RU" sz="3200" dirty="0" smtClean="0">
                <a:solidFill>
                  <a:srgbClr val="002060"/>
                </a:solidFill>
              </a:rPr>
              <a:t>какого материала </a:t>
            </a:r>
            <a:r>
              <a:rPr lang="ru-RU" sz="3200" dirty="0">
                <a:solidFill>
                  <a:srgbClr val="002060"/>
                </a:solidFill>
              </a:rPr>
              <a:t>она сделана?</a:t>
            </a:r>
          </a:p>
        </p:txBody>
      </p:sp>
    </p:spTree>
    <p:extLst>
      <p:ext uri="{BB962C8B-B14F-4D97-AF65-F5344CB8AC3E}">
        <p14:creationId xmlns:p14="http://schemas.microsoft.com/office/powerpoint/2010/main" val="22347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улучшения: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>1.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пересмотреть формат общения с детьми;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пополнить речевые уголки наглядным материалом, аудиозаписями;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3.уголки для чтения формировать в соответствии с тематическим циклом изучения материала.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пополнить библиотеку энциклопедиями, книгами научно-познавательного цикла;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в группе материалы, стимулирующие общение,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пополнить картотеками  скороговорок с наглядностью,;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</TotalTime>
  <Words>1208</Words>
  <Application>Microsoft Office PowerPoint</Application>
  <PresentationFormat>Экран (4:3)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     Подшкала  «Речь и мышление» </vt:lpstr>
      <vt:lpstr>Показатели подшкалы «Речь и мышление»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улучшения: 1. пересмотреть формат общения с детьми; 2. пополнить речевые уголки наглядным материалом, аудиозаписями; 3.уголки для чтения формировать в соответствии с тематическим циклом изучения материала.  4. пополнить библиотеку энциклопедиями, книгами научно-познавательного цикла; 5. пополнить в группе материалы, стимулирующие общение,  6. пополнить картотеками  скороговорок с наглядностью,; </vt:lpstr>
      <vt:lpstr>Презентация PowerPoint</vt:lpstr>
      <vt:lpstr>Презентация PowerPoint</vt:lpstr>
      <vt:lpstr>Презентация PowerPoint</vt:lpstr>
      <vt:lpstr>Подшкала  «Речь и мышление»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ПОДШКАЛА 3   РЕЧЬ И МЫШЛЕНИЕ</dc:title>
  <dc:creator>User</dc:creator>
  <cp:lastModifiedBy>Windows User</cp:lastModifiedBy>
  <cp:revision>51</cp:revision>
  <dcterms:created xsi:type="dcterms:W3CDTF">2017-06-03T13:53:39Z</dcterms:created>
  <dcterms:modified xsi:type="dcterms:W3CDTF">2020-11-24T16:40:05Z</dcterms:modified>
</cp:coreProperties>
</file>