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70" r:id="rId4"/>
    <p:sldId id="300" r:id="rId5"/>
    <p:sldId id="301" r:id="rId6"/>
    <p:sldId id="311" r:id="rId7"/>
    <p:sldId id="312" r:id="rId8"/>
    <p:sldId id="316" r:id="rId9"/>
    <p:sldId id="317" r:id="rId10"/>
    <p:sldId id="271" r:id="rId11"/>
    <p:sldId id="308" r:id="rId12"/>
    <p:sldId id="314" r:id="rId13"/>
    <p:sldId id="309" r:id="rId14"/>
    <p:sldId id="313" r:id="rId15"/>
    <p:sldId id="310" r:id="rId16"/>
    <p:sldId id="30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AF2"/>
    <a:srgbClr val="1E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>
      <p:cViewPr varScale="1">
        <p:scale>
          <a:sx n="99" d="100"/>
          <a:sy n="99" d="100"/>
        </p:scale>
        <p:origin x="246" y="84"/>
      </p:cViewPr>
      <p:guideLst>
        <p:guide orient="horz" pos="1620"/>
        <p:guide pos="38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2-4559-A197-918EA1B7B4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2-4559-A197-918EA1B7B4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математика/счет</c:v>
                </c:pt>
                <c:pt idx="1">
                  <c:v>природа/наука</c:v>
                </c:pt>
                <c:pt idx="2">
                  <c:v>ролевые игры</c:v>
                </c:pt>
                <c:pt idx="3">
                  <c:v>песок/вода</c:v>
                </c:pt>
                <c:pt idx="4">
                  <c:v>кубики</c:v>
                </c:pt>
                <c:pt idx="5">
                  <c:v>музыка/движение</c:v>
                </c:pt>
                <c:pt idx="6">
                  <c:v>искусство</c:v>
                </c:pt>
                <c:pt idx="7">
                  <c:v>мелкая моторика</c:v>
                </c:pt>
                <c:pt idx="8">
                  <c:v>содействие принятию многообразия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F02-4559-A197-918EA1B7B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54752"/>
        <c:axId val="138156288"/>
      </c:barChart>
      <c:catAx>
        <c:axId val="138154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8156288"/>
        <c:crosses val="autoZero"/>
        <c:auto val="1"/>
        <c:lblAlgn val="ctr"/>
        <c:lblOffset val="100"/>
        <c:noMultiLvlLbl val="0"/>
      </c:catAx>
      <c:valAx>
        <c:axId val="138156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8154752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966E1-291F-4680-A9C2-0CE3B818F6F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F4ED6-49BD-41E2-B97F-5ACC78A50E4D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Время </a:t>
          </a:r>
          <a:endParaRPr lang="ru-RU" sz="2400" b="1" dirty="0">
            <a:solidFill>
              <a:srgbClr val="C00000"/>
            </a:solidFill>
          </a:endParaRPr>
        </a:p>
      </dgm:t>
    </dgm:pt>
    <dgm:pt modelId="{FC517771-CFFF-4C69-B2A2-0DA78E17DBF0}" type="parTrans" cxnId="{AC1FEC1E-937E-4126-BB63-53BD51EC7CE7}">
      <dgm:prSet/>
      <dgm:spPr/>
      <dgm:t>
        <a:bodyPr/>
        <a:lstStyle/>
        <a:p>
          <a:endParaRPr lang="ru-RU"/>
        </a:p>
      </dgm:t>
    </dgm:pt>
    <dgm:pt modelId="{A9D89C27-E3A3-432A-B449-47F064099CAB}" type="sibTrans" cxnId="{AC1FEC1E-937E-4126-BB63-53BD51EC7CE7}">
      <dgm:prSet/>
      <dgm:spPr/>
      <dgm:t>
        <a:bodyPr/>
        <a:lstStyle/>
        <a:p>
          <a:endParaRPr lang="ru-RU"/>
        </a:p>
      </dgm:t>
    </dgm:pt>
    <dgm:pt modelId="{D27575FE-334D-4800-A412-7268D66EBE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Режим дня</a:t>
          </a:r>
          <a:endParaRPr lang="ru-RU" sz="2000" b="1" dirty="0">
            <a:solidFill>
              <a:srgbClr val="002060"/>
            </a:solidFill>
          </a:endParaRPr>
        </a:p>
      </dgm:t>
    </dgm:pt>
    <dgm:pt modelId="{F2F6BB31-8FFC-4110-B0CB-37BC81F95CA2}" type="parTrans" cxnId="{1392D0F2-F62D-4513-BDD7-F5BC56511F27}">
      <dgm:prSet/>
      <dgm:spPr/>
      <dgm:t>
        <a:bodyPr/>
        <a:lstStyle/>
        <a:p>
          <a:endParaRPr lang="ru-RU"/>
        </a:p>
      </dgm:t>
    </dgm:pt>
    <dgm:pt modelId="{6CC2732F-2930-492C-B950-5C2642A0A263}" type="sibTrans" cxnId="{1392D0F2-F62D-4513-BDD7-F5BC56511F27}">
      <dgm:prSet/>
      <dgm:spPr/>
      <dgm:t>
        <a:bodyPr/>
        <a:lstStyle/>
        <a:p>
          <a:endParaRPr lang="ru-RU"/>
        </a:p>
      </dgm:t>
    </dgm:pt>
    <dgm:pt modelId="{170564AC-5D1D-4853-B857-5B833F267B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Регламент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6FEB5D66-3E03-4090-A294-FFC79CE4BAB9}" type="parTrans" cxnId="{F1ADB412-7E7B-4E34-A428-942952E9F291}">
      <dgm:prSet/>
      <dgm:spPr/>
      <dgm:t>
        <a:bodyPr/>
        <a:lstStyle/>
        <a:p>
          <a:endParaRPr lang="ru-RU"/>
        </a:p>
      </dgm:t>
    </dgm:pt>
    <dgm:pt modelId="{0A70DD89-A1A8-4BE0-BF3C-4E16FBEBEB08}" type="sibTrans" cxnId="{F1ADB412-7E7B-4E34-A428-942952E9F291}">
      <dgm:prSet/>
      <dgm:spPr/>
      <dgm:t>
        <a:bodyPr/>
        <a:lstStyle/>
        <a:p>
          <a:endParaRPr lang="ru-RU"/>
        </a:p>
      </dgm:t>
    </dgm:pt>
    <dgm:pt modelId="{87616DDE-083A-44A8-8652-E807352480A2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C00000"/>
              </a:solidFill>
            </a:rPr>
            <a:t>Взаимодействие</a:t>
          </a:r>
          <a:r>
            <a:rPr lang="ru-RU" sz="2200" dirty="0" smtClean="0"/>
            <a:t> </a:t>
          </a:r>
          <a:endParaRPr lang="ru-RU" sz="2200" dirty="0"/>
        </a:p>
      </dgm:t>
    </dgm:pt>
    <dgm:pt modelId="{6D42977A-93FB-4DB6-9A00-527F556687C5}" type="parTrans" cxnId="{3D21541D-603A-4BAC-8DD8-1F8B1C8BD9BA}">
      <dgm:prSet/>
      <dgm:spPr/>
      <dgm:t>
        <a:bodyPr/>
        <a:lstStyle/>
        <a:p>
          <a:endParaRPr lang="ru-RU"/>
        </a:p>
      </dgm:t>
    </dgm:pt>
    <dgm:pt modelId="{9B7431C6-7BA8-472F-ADE6-56CC9C7F8890}" type="sibTrans" cxnId="{3D21541D-603A-4BAC-8DD8-1F8B1C8BD9BA}">
      <dgm:prSet/>
      <dgm:spPr/>
      <dgm:t>
        <a:bodyPr/>
        <a:lstStyle/>
        <a:p>
          <a:endParaRPr lang="ru-RU"/>
        </a:p>
      </dgm:t>
    </dgm:pt>
    <dgm:pt modelId="{B57E1DA9-14AE-4DF9-A312-72F2B0A80B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Дети + взрослые</a:t>
          </a:r>
          <a:endParaRPr lang="ru-RU" sz="2000" b="1" dirty="0">
            <a:solidFill>
              <a:srgbClr val="002060"/>
            </a:solidFill>
          </a:endParaRPr>
        </a:p>
      </dgm:t>
    </dgm:pt>
    <dgm:pt modelId="{0E5A6CE8-18B1-41D8-91FB-D007558DADB9}" type="parTrans" cxnId="{C74EDB20-ACBA-44C2-A20A-293B6D4E7962}">
      <dgm:prSet/>
      <dgm:spPr/>
      <dgm:t>
        <a:bodyPr/>
        <a:lstStyle/>
        <a:p>
          <a:endParaRPr lang="ru-RU"/>
        </a:p>
      </dgm:t>
    </dgm:pt>
    <dgm:pt modelId="{A1971E9D-6548-40FC-88F2-14E2588C430E}" type="sibTrans" cxnId="{C74EDB20-ACBA-44C2-A20A-293B6D4E7962}">
      <dgm:prSet/>
      <dgm:spPr/>
      <dgm:t>
        <a:bodyPr/>
        <a:lstStyle/>
        <a:p>
          <a:endParaRPr lang="ru-RU"/>
        </a:p>
      </dgm:t>
    </dgm:pt>
    <dgm:pt modelId="{9D8B64F2-0362-46D7-BA4D-3CB7163FF25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Дети + дети</a:t>
          </a:r>
          <a:endParaRPr lang="ru-RU" sz="2000" b="1" dirty="0">
            <a:solidFill>
              <a:srgbClr val="002060"/>
            </a:solidFill>
          </a:endParaRPr>
        </a:p>
      </dgm:t>
    </dgm:pt>
    <dgm:pt modelId="{0D45C771-26BF-4C18-9088-85C35FF106DA}" type="parTrans" cxnId="{E65ADBC1-9A93-40E1-8500-EC5E2FD917E0}">
      <dgm:prSet/>
      <dgm:spPr/>
      <dgm:t>
        <a:bodyPr/>
        <a:lstStyle/>
        <a:p>
          <a:endParaRPr lang="ru-RU"/>
        </a:p>
      </dgm:t>
    </dgm:pt>
    <dgm:pt modelId="{949B5D5A-01F7-4BEC-BA8D-E4BE3F25849B}" type="sibTrans" cxnId="{E65ADBC1-9A93-40E1-8500-EC5E2FD917E0}">
      <dgm:prSet/>
      <dgm:spPr/>
      <dgm:t>
        <a:bodyPr/>
        <a:lstStyle/>
        <a:p>
          <a:endParaRPr lang="ru-RU"/>
        </a:p>
      </dgm:t>
    </dgm:pt>
    <dgm:pt modelId="{31CA81B7-4D6D-4009-8D3F-FC49B46D23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Оборудование</a:t>
          </a:r>
          <a:endParaRPr lang="ru-RU" sz="2000" b="1" dirty="0">
            <a:solidFill>
              <a:srgbClr val="002060"/>
            </a:solidFill>
          </a:endParaRPr>
        </a:p>
      </dgm:t>
    </dgm:pt>
    <dgm:pt modelId="{ABC79DF6-2845-492D-9839-AB8ECE2342DC}" type="sibTrans" cxnId="{6C2FCEE4-12B2-4C6A-BEE0-D6BA397F3364}">
      <dgm:prSet/>
      <dgm:spPr/>
      <dgm:t>
        <a:bodyPr/>
        <a:lstStyle/>
        <a:p>
          <a:endParaRPr lang="ru-RU"/>
        </a:p>
      </dgm:t>
    </dgm:pt>
    <dgm:pt modelId="{CE8DBD09-EFF8-4AC9-9734-CE3C6935D1DF}" type="parTrans" cxnId="{6C2FCEE4-12B2-4C6A-BEE0-D6BA397F3364}">
      <dgm:prSet/>
      <dgm:spPr/>
      <dgm:t>
        <a:bodyPr/>
        <a:lstStyle/>
        <a:p>
          <a:endParaRPr lang="ru-RU"/>
        </a:p>
      </dgm:t>
    </dgm:pt>
    <dgm:pt modelId="{43B87C81-B969-4451-8B85-9075745404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мебель</a:t>
          </a:r>
          <a:endParaRPr lang="ru-RU" sz="2000" b="1" dirty="0">
            <a:solidFill>
              <a:srgbClr val="002060"/>
            </a:solidFill>
          </a:endParaRPr>
        </a:p>
      </dgm:t>
    </dgm:pt>
    <dgm:pt modelId="{8E60BC69-033D-4F30-A13F-6E8EB07F8781}" type="sibTrans" cxnId="{C5F7EE5C-7F44-42BB-93CE-A0453C782462}">
      <dgm:prSet/>
      <dgm:spPr/>
      <dgm:t>
        <a:bodyPr/>
        <a:lstStyle/>
        <a:p>
          <a:endParaRPr lang="ru-RU"/>
        </a:p>
      </dgm:t>
    </dgm:pt>
    <dgm:pt modelId="{993F0446-28F4-4608-B136-E4718629FAD9}" type="parTrans" cxnId="{C5F7EE5C-7F44-42BB-93CE-A0453C782462}">
      <dgm:prSet/>
      <dgm:spPr/>
      <dgm:t>
        <a:bodyPr/>
        <a:lstStyle/>
        <a:p>
          <a:endParaRPr lang="ru-RU"/>
        </a:p>
      </dgm:t>
    </dgm:pt>
    <dgm:pt modelId="{84EC7D55-9194-4AEE-8897-20284381FAFE}">
      <dgm:prSet phldrT="[Текст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Организация пространства</a:t>
          </a:r>
          <a:endParaRPr lang="ru-RU" sz="2400" b="1" dirty="0">
            <a:solidFill>
              <a:srgbClr val="C00000"/>
            </a:solidFill>
          </a:endParaRPr>
        </a:p>
      </dgm:t>
    </dgm:pt>
    <dgm:pt modelId="{D7962015-142C-4878-9724-FED2FEF1DAFB}" type="sibTrans" cxnId="{C513CB60-82AC-4A1B-A20C-ECDD5B729309}">
      <dgm:prSet/>
      <dgm:spPr/>
      <dgm:t>
        <a:bodyPr/>
        <a:lstStyle/>
        <a:p>
          <a:endParaRPr lang="ru-RU"/>
        </a:p>
      </dgm:t>
    </dgm:pt>
    <dgm:pt modelId="{35D2B043-18AA-4E1D-BA4C-AEE32781F1AE}" type="parTrans" cxnId="{C513CB60-82AC-4A1B-A20C-ECDD5B729309}">
      <dgm:prSet/>
      <dgm:spPr/>
      <dgm:t>
        <a:bodyPr/>
        <a:lstStyle/>
        <a:p>
          <a:endParaRPr lang="ru-RU"/>
        </a:p>
      </dgm:t>
    </dgm:pt>
    <dgm:pt modelId="{180CB76D-452C-4EBA-AA13-BC81EF2CBB40}" type="pres">
      <dgm:prSet presAssocID="{9C5966E1-291F-4680-A9C2-0CE3B818F6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2B222E-7D30-4CFD-A89C-442E6CD55331}" type="pres">
      <dgm:prSet presAssocID="{84EC7D55-9194-4AEE-8897-20284381FAFE}" presName="horFlow" presStyleCnt="0"/>
      <dgm:spPr/>
    </dgm:pt>
    <dgm:pt modelId="{391E3C7A-6500-4338-A897-D019EBA258AE}" type="pres">
      <dgm:prSet presAssocID="{84EC7D55-9194-4AEE-8897-20284381FAFE}" presName="bigChev" presStyleLbl="node1" presStyleIdx="0" presStyleCnt="3" custScaleX="104741"/>
      <dgm:spPr/>
      <dgm:t>
        <a:bodyPr/>
        <a:lstStyle/>
        <a:p>
          <a:endParaRPr lang="ru-RU"/>
        </a:p>
      </dgm:t>
    </dgm:pt>
    <dgm:pt modelId="{EE02FEFF-9460-46D0-8BB1-BE351A5EBA07}" type="pres">
      <dgm:prSet presAssocID="{993F0446-28F4-4608-B136-E4718629FAD9}" presName="parTrans" presStyleCnt="0"/>
      <dgm:spPr/>
    </dgm:pt>
    <dgm:pt modelId="{619B10BF-5C0E-4ABA-A1FD-233214B04601}" type="pres">
      <dgm:prSet presAssocID="{43B87C81-B969-4451-8B85-90757454044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EA751-F042-47D0-B752-EEB02EC9E5A4}" type="pres">
      <dgm:prSet presAssocID="{8E60BC69-033D-4F30-A13F-6E8EB07F8781}" presName="sibTrans" presStyleCnt="0"/>
      <dgm:spPr/>
    </dgm:pt>
    <dgm:pt modelId="{4F9A7787-1DCF-4C4E-8DAE-DDF14D5C79FE}" type="pres">
      <dgm:prSet presAssocID="{31CA81B7-4D6D-4009-8D3F-FC49B46D238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D055D-BE17-4071-8758-17161A318D49}" type="pres">
      <dgm:prSet presAssocID="{84EC7D55-9194-4AEE-8897-20284381FAFE}" presName="vSp" presStyleCnt="0"/>
      <dgm:spPr/>
    </dgm:pt>
    <dgm:pt modelId="{7C4C5C19-73DA-4CF5-A456-6FF4DBFC97E3}" type="pres">
      <dgm:prSet presAssocID="{A9EF4ED6-49BD-41E2-B97F-5ACC78A50E4D}" presName="horFlow" presStyleCnt="0"/>
      <dgm:spPr/>
    </dgm:pt>
    <dgm:pt modelId="{77633735-8561-41FB-A274-B30BA68F8B94}" type="pres">
      <dgm:prSet presAssocID="{A9EF4ED6-49BD-41E2-B97F-5ACC78A50E4D}" presName="bigChev" presStyleLbl="node1" presStyleIdx="1" presStyleCnt="3" custScaleX="104741"/>
      <dgm:spPr/>
      <dgm:t>
        <a:bodyPr/>
        <a:lstStyle/>
        <a:p>
          <a:endParaRPr lang="ru-RU"/>
        </a:p>
      </dgm:t>
    </dgm:pt>
    <dgm:pt modelId="{82DEDD35-3C16-48CC-B007-8159B8D2C9FF}" type="pres">
      <dgm:prSet presAssocID="{F2F6BB31-8FFC-4110-B0CB-37BC81F95CA2}" presName="parTrans" presStyleCnt="0"/>
      <dgm:spPr/>
    </dgm:pt>
    <dgm:pt modelId="{D8ACF47D-9E4C-4B09-8194-E85AAB2B420A}" type="pres">
      <dgm:prSet presAssocID="{D27575FE-334D-4800-A412-7268D66EBE0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5C910-71B8-4A6C-8600-66BEC0E42C72}" type="pres">
      <dgm:prSet presAssocID="{6CC2732F-2930-492C-B950-5C2642A0A263}" presName="sibTrans" presStyleCnt="0"/>
      <dgm:spPr/>
    </dgm:pt>
    <dgm:pt modelId="{EC42ED3A-E3CB-4618-ADC2-C88FC1F86051}" type="pres">
      <dgm:prSet presAssocID="{170564AC-5D1D-4853-B857-5B833F267BC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602DD-4E61-4AA9-87F9-EE261734CE4A}" type="pres">
      <dgm:prSet presAssocID="{A9EF4ED6-49BD-41E2-B97F-5ACC78A50E4D}" presName="vSp" presStyleCnt="0"/>
      <dgm:spPr/>
    </dgm:pt>
    <dgm:pt modelId="{5AB8927E-A838-4065-8FFD-4B398E3044E4}" type="pres">
      <dgm:prSet presAssocID="{87616DDE-083A-44A8-8652-E807352480A2}" presName="horFlow" presStyleCnt="0"/>
      <dgm:spPr/>
    </dgm:pt>
    <dgm:pt modelId="{42A9726E-4C14-4345-BB52-F37ABA2E2455}" type="pres">
      <dgm:prSet presAssocID="{87616DDE-083A-44A8-8652-E807352480A2}" presName="bigChev" presStyleLbl="node1" presStyleIdx="2" presStyleCnt="3" custScaleX="105130"/>
      <dgm:spPr/>
      <dgm:t>
        <a:bodyPr/>
        <a:lstStyle/>
        <a:p>
          <a:endParaRPr lang="ru-RU"/>
        </a:p>
      </dgm:t>
    </dgm:pt>
    <dgm:pt modelId="{9E62991F-7F81-4D4A-82C8-8ED6987FA016}" type="pres">
      <dgm:prSet presAssocID="{0E5A6CE8-18B1-41D8-91FB-D007558DADB9}" presName="parTrans" presStyleCnt="0"/>
      <dgm:spPr/>
    </dgm:pt>
    <dgm:pt modelId="{9AF70C6B-B1BB-4FAB-87BF-D5BAF1824A79}" type="pres">
      <dgm:prSet presAssocID="{B57E1DA9-14AE-4DF9-A312-72F2B0A80B5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C75D1-A1CB-4A7E-B216-1F67EAB971F7}" type="pres">
      <dgm:prSet presAssocID="{A1971E9D-6548-40FC-88F2-14E2588C430E}" presName="sibTrans" presStyleCnt="0"/>
      <dgm:spPr/>
    </dgm:pt>
    <dgm:pt modelId="{3DA19CCD-3BEE-422D-9610-413D7D9C9F15}" type="pres">
      <dgm:prSet presAssocID="{9D8B64F2-0362-46D7-BA4D-3CB7163FF25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FCEE4-12B2-4C6A-BEE0-D6BA397F3364}" srcId="{84EC7D55-9194-4AEE-8897-20284381FAFE}" destId="{31CA81B7-4D6D-4009-8D3F-FC49B46D2389}" srcOrd="1" destOrd="0" parTransId="{CE8DBD09-EFF8-4AC9-9734-CE3C6935D1DF}" sibTransId="{ABC79DF6-2845-492D-9839-AB8ECE2342DC}"/>
    <dgm:cxn modelId="{1392D0F2-F62D-4513-BDD7-F5BC56511F27}" srcId="{A9EF4ED6-49BD-41E2-B97F-5ACC78A50E4D}" destId="{D27575FE-334D-4800-A412-7268D66EBE00}" srcOrd="0" destOrd="0" parTransId="{F2F6BB31-8FFC-4110-B0CB-37BC81F95CA2}" sibTransId="{6CC2732F-2930-492C-B950-5C2642A0A263}"/>
    <dgm:cxn modelId="{96EA60A4-949A-458A-9B8C-7B116AFBFCAF}" type="presOf" srcId="{87616DDE-083A-44A8-8652-E807352480A2}" destId="{42A9726E-4C14-4345-BB52-F37ABA2E2455}" srcOrd="0" destOrd="0" presId="urn:microsoft.com/office/officeart/2005/8/layout/lProcess3"/>
    <dgm:cxn modelId="{31C822BC-72CF-4B57-85C3-6205D08CB904}" type="presOf" srcId="{B57E1DA9-14AE-4DF9-A312-72F2B0A80B50}" destId="{9AF70C6B-B1BB-4FAB-87BF-D5BAF1824A79}" srcOrd="0" destOrd="0" presId="urn:microsoft.com/office/officeart/2005/8/layout/lProcess3"/>
    <dgm:cxn modelId="{F1ADB412-7E7B-4E34-A428-942952E9F291}" srcId="{A9EF4ED6-49BD-41E2-B97F-5ACC78A50E4D}" destId="{170564AC-5D1D-4853-B857-5B833F267BCB}" srcOrd="1" destOrd="0" parTransId="{6FEB5D66-3E03-4090-A294-FFC79CE4BAB9}" sibTransId="{0A70DD89-A1A8-4BE0-BF3C-4E16FBEBEB08}"/>
    <dgm:cxn modelId="{C5F7EE5C-7F44-42BB-93CE-A0453C782462}" srcId="{84EC7D55-9194-4AEE-8897-20284381FAFE}" destId="{43B87C81-B969-4451-8B85-907574540449}" srcOrd="0" destOrd="0" parTransId="{993F0446-28F4-4608-B136-E4718629FAD9}" sibTransId="{8E60BC69-033D-4F30-A13F-6E8EB07F8781}"/>
    <dgm:cxn modelId="{56F4205F-426D-4129-BCB5-A2AEE1F5E3A3}" type="presOf" srcId="{9C5966E1-291F-4680-A9C2-0CE3B818F6FB}" destId="{180CB76D-452C-4EBA-AA13-BC81EF2CBB40}" srcOrd="0" destOrd="0" presId="urn:microsoft.com/office/officeart/2005/8/layout/lProcess3"/>
    <dgm:cxn modelId="{A6E4E1C5-CA48-4FF4-B063-811ACE530D67}" type="presOf" srcId="{A9EF4ED6-49BD-41E2-B97F-5ACC78A50E4D}" destId="{77633735-8561-41FB-A274-B30BA68F8B94}" srcOrd="0" destOrd="0" presId="urn:microsoft.com/office/officeart/2005/8/layout/lProcess3"/>
    <dgm:cxn modelId="{3D21541D-603A-4BAC-8DD8-1F8B1C8BD9BA}" srcId="{9C5966E1-291F-4680-A9C2-0CE3B818F6FB}" destId="{87616DDE-083A-44A8-8652-E807352480A2}" srcOrd="2" destOrd="0" parTransId="{6D42977A-93FB-4DB6-9A00-527F556687C5}" sibTransId="{9B7431C6-7BA8-472F-ADE6-56CC9C7F8890}"/>
    <dgm:cxn modelId="{AC1FEC1E-937E-4126-BB63-53BD51EC7CE7}" srcId="{9C5966E1-291F-4680-A9C2-0CE3B818F6FB}" destId="{A9EF4ED6-49BD-41E2-B97F-5ACC78A50E4D}" srcOrd="1" destOrd="0" parTransId="{FC517771-CFFF-4C69-B2A2-0DA78E17DBF0}" sibTransId="{A9D89C27-E3A3-432A-B449-47F064099CAB}"/>
    <dgm:cxn modelId="{4417AB86-F48B-404D-B9FA-D26AC3B444E1}" type="presOf" srcId="{D27575FE-334D-4800-A412-7268D66EBE00}" destId="{D8ACF47D-9E4C-4B09-8194-E85AAB2B420A}" srcOrd="0" destOrd="0" presId="urn:microsoft.com/office/officeart/2005/8/layout/lProcess3"/>
    <dgm:cxn modelId="{E67BF410-C94C-4EB1-8D81-D31073A91E74}" type="presOf" srcId="{9D8B64F2-0362-46D7-BA4D-3CB7163FF25C}" destId="{3DA19CCD-3BEE-422D-9610-413D7D9C9F15}" srcOrd="0" destOrd="0" presId="urn:microsoft.com/office/officeart/2005/8/layout/lProcess3"/>
    <dgm:cxn modelId="{E2AB8B62-90B2-4E70-8825-2FB307C27FFC}" type="presOf" srcId="{31CA81B7-4D6D-4009-8D3F-FC49B46D2389}" destId="{4F9A7787-1DCF-4C4E-8DAE-DDF14D5C79FE}" srcOrd="0" destOrd="0" presId="urn:microsoft.com/office/officeart/2005/8/layout/lProcess3"/>
    <dgm:cxn modelId="{C74EDB20-ACBA-44C2-A20A-293B6D4E7962}" srcId="{87616DDE-083A-44A8-8652-E807352480A2}" destId="{B57E1DA9-14AE-4DF9-A312-72F2B0A80B50}" srcOrd="0" destOrd="0" parTransId="{0E5A6CE8-18B1-41D8-91FB-D007558DADB9}" sibTransId="{A1971E9D-6548-40FC-88F2-14E2588C430E}"/>
    <dgm:cxn modelId="{D5BFC2F7-CC26-4385-9D67-784326104647}" type="presOf" srcId="{43B87C81-B969-4451-8B85-907574540449}" destId="{619B10BF-5C0E-4ABA-A1FD-233214B04601}" srcOrd="0" destOrd="0" presId="urn:microsoft.com/office/officeart/2005/8/layout/lProcess3"/>
    <dgm:cxn modelId="{E65ADBC1-9A93-40E1-8500-EC5E2FD917E0}" srcId="{87616DDE-083A-44A8-8652-E807352480A2}" destId="{9D8B64F2-0362-46D7-BA4D-3CB7163FF25C}" srcOrd="1" destOrd="0" parTransId="{0D45C771-26BF-4C18-9088-85C35FF106DA}" sibTransId="{949B5D5A-01F7-4BEC-BA8D-E4BE3F25849B}"/>
    <dgm:cxn modelId="{C513CB60-82AC-4A1B-A20C-ECDD5B729309}" srcId="{9C5966E1-291F-4680-A9C2-0CE3B818F6FB}" destId="{84EC7D55-9194-4AEE-8897-20284381FAFE}" srcOrd="0" destOrd="0" parTransId="{35D2B043-18AA-4E1D-BA4C-AEE32781F1AE}" sibTransId="{D7962015-142C-4878-9724-FED2FEF1DAFB}"/>
    <dgm:cxn modelId="{91317F8D-8A6F-41EF-9368-789C6FC9D20C}" type="presOf" srcId="{170564AC-5D1D-4853-B857-5B833F267BCB}" destId="{EC42ED3A-E3CB-4618-ADC2-C88FC1F86051}" srcOrd="0" destOrd="0" presId="urn:microsoft.com/office/officeart/2005/8/layout/lProcess3"/>
    <dgm:cxn modelId="{1F4400E9-3F4A-4A1D-A2D9-1CD53F7FFE21}" type="presOf" srcId="{84EC7D55-9194-4AEE-8897-20284381FAFE}" destId="{391E3C7A-6500-4338-A897-D019EBA258AE}" srcOrd="0" destOrd="0" presId="urn:microsoft.com/office/officeart/2005/8/layout/lProcess3"/>
    <dgm:cxn modelId="{9ED3CDC8-5948-4C48-9E6E-C61E917062DD}" type="presParOf" srcId="{180CB76D-452C-4EBA-AA13-BC81EF2CBB40}" destId="{C62B222E-7D30-4CFD-A89C-442E6CD55331}" srcOrd="0" destOrd="0" presId="urn:microsoft.com/office/officeart/2005/8/layout/lProcess3"/>
    <dgm:cxn modelId="{50B1C491-7605-47FC-BFA4-55514D6655BE}" type="presParOf" srcId="{C62B222E-7D30-4CFD-A89C-442E6CD55331}" destId="{391E3C7A-6500-4338-A897-D019EBA258AE}" srcOrd="0" destOrd="0" presId="urn:microsoft.com/office/officeart/2005/8/layout/lProcess3"/>
    <dgm:cxn modelId="{4585AF78-4A7E-4CB7-8C12-A7A47DEF2B9F}" type="presParOf" srcId="{C62B222E-7D30-4CFD-A89C-442E6CD55331}" destId="{EE02FEFF-9460-46D0-8BB1-BE351A5EBA07}" srcOrd="1" destOrd="0" presId="urn:microsoft.com/office/officeart/2005/8/layout/lProcess3"/>
    <dgm:cxn modelId="{5721FB04-F998-45E5-B045-7CE878CD0513}" type="presParOf" srcId="{C62B222E-7D30-4CFD-A89C-442E6CD55331}" destId="{619B10BF-5C0E-4ABA-A1FD-233214B04601}" srcOrd="2" destOrd="0" presId="urn:microsoft.com/office/officeart/2005/8/layout/lProcess3"/>
    <dgm:cxn modelId="{F180D67B-E54F-4C46-8D4D-F4768C7C9487}" type="presParOf" srcId="{C62B222E-7D30-4CFD-A89C-442E6CD55331}" destId="{9CEEA751-F042-47D0-B752-EEB02EC9E5A4}" srcOrd="3" destOrd="0" presId="urn:microsoft.com/office/officeart/2005/8/layout/lProcess3"/>
    <dgm:cxn modelId="{B3D2B5DF-0F6B-44A2-86B0-8E9B11AA9CFE}" type="presParOf" srcId="{C62B222E-7D30-4CFD-A89C-442E6CD55331}" destId="{4F9A7787-1DCF-4C4E-8DAE-DDF14D5C79FE}" srcOrd="4" destOrd="0" presId="urn:microsoft.com/office/officeart/2005/8/layout/lProcess3"/>
    <dgm:cxn modelId="{10262CD9-A345-444C-8839-2CD604097962}" type="presParOf" srcId="{180CB76D-452C-4EBA-AA13-BC81EF2CBB40}" destId="{3F5D055D-BE17-4071-8758-17161A318D49}" srcOrd="1" destOrd="0" presId="urn:microsoft.com/office/officeart/2005/8/layout/lProcess3"/>
    <dgm:cxn modelId="{D71DAF5C-817D-4B57-9ADE-7D890F5F3B02}" type="presParOf" srcId="{180CB76D-452C-4EBA-AA13-BC81EF2CBB40}" destId="{7C4C5C19-73DA-4CF5-A456-6FF4DBFC97E3}" srcOrd="2" destOrd="0" presId="urn:microsoft.com/office/officeart/2005/8/layout/lProcess3"/>
    <dgm:cxn modelId="{130A39BD-7B8A-447C-8BDA-A3DB0F9EEF80}" type="presParOf" srcId="{7C4C5C19-73DA-4CF5-A456-6FF4DBFC97E3}" destId="{77633735-8561-41FB-A274-B30BA68F8B94}" srcOrd="0" destOrd="0" presId="urn:microsoft.com/office/officeart/2005/8/layout/lProcess3"/>
    <dgm:cxn modelId="{05C422EC-E4B4-4D41-B63B-DF6D26E34592}" type="presParOf" srcId="{7C4C5C19-73DA-4CF5-A456-6FF4DBFC97E3}" destId="{82DEDD35-3C16-48CC-B007-8159B8D2C9FF}" srcOrd="1" destOrd="0" presId="urn:microsoft.com/office/officeart/2005/8/layout/lProcess3"/>
    <dgm:cxn modelId="{4F891664-AA14-4B28-9E79-3A0F1EDFC2E2}" type="presParOf" srcId="{7C4C5C19-73DA-4CF5-A456-6FF4DBFC97E3}" destId="{D8ACF47D-9E4C-4B09-8194-E85AAB2B420A}" srcOrd="2" destOrd="0" presId="urn:microsoft.com/office/officeart/2005/8/layout/lProcess3"/>
    <dgm:cxn modelId="{B3DA6EE8-916C-4875-9602-A4E6A55569C0}" type="presParOf" srcId="{7C4C5C19-73DA-4CF5-A456-6FF4DBFC97E3}" destId="{5D45C910-71B8-4A6C-8600-66BEC0E42C72}" srcOrd="3" destOrd="0" presId="urn:microsoft.com/office/officeart/2005/8/layout/lProcess3"/>
    <dgm:cxn modelId="{E369262F-7CC2-4C6E-A7FA-887E45DD7E02}" type="presParOf" srcId="{7C4C5C19-73DA-4CF5-A456-6FF4DBFC97E3}" destId="{EC42ED3A-E3CB-4618-ADC2-C88FC1F86051}" srcOrd="4" destOrd="0" presId="urn:microsoft.com/office/officeart/2005/8/layout/lProcess3"/>
    <dgm:cxn modelId="{02805C1B-7B0D-421E-9E4B-A9FFE1628614}" type="presParOf" srcId="{180CB76D-452C-4EBA-AA13-BC81EF2CBB40}" destId="{9D9602DD-4E61-4AA9-87F9-EE261734CE4A}" srcOrd="3" destOrd="0" presId="urn:microsoft.com/office/officeart/2005/8/layout/lProcess3"/>
    <dgm:cxn modelId="{33DF0008-C10C-44AA-8FAB-087C3C427649}" type="presParOf" srcId="{180CB76D-452C-4EBA-AA13-BC81EF2CBB40}" destId="{5AB8927E-A838-4065-8FFD-4B398E3044E4}" srcOrd="4" destOrd="0" presId="urn:microsoft.com/office/officeart/2005/8/layout/lProcess3"/>
    <dgm:cxn modelId="{7689B04E-76BD-4247-B9E0-B969C7B2993C}" type="presParOf" srcId="{5AB8927E-A838-4065-8FFD-4B398E3044E4}" destId="{42A9726E-4C14-4345-BB52-F37ABA2E2455}" srcOrd="0" destOrd="0" presId="urn:microsoft.com/office/officeart/2005/8/layout/lProcess3"/>
    <dgm:cxn modelId="{AEACC41C-58CF-4963-B758-0FE5C4C3E4BF}" type="presParOf" srcId="{5AB8927E-A838-4065-8FFD-4B398E3044E4}" destId="{9E62991F-7F81-4D4A-82C8-8ED6987FA016}" srcOrd="1" destOrd="0" presId="urn:microsoft.com/office/officeart/2005/8/layout/lProcess3"/>
    <dgm:cxn modelId="{14B09452-3DB1-40BA-BCAC-3E92711F04F6}" type="presParOf" srcId="{5AB8927E-A838-4065-8FFD-4B398E3044E4}" destId="{9AF70C6B-B1BB-4FAB-87BF-D5BAF1824A79}" srcOrd="2" destOrd="0" presId="urn:microsoft.com/office/officeart/2005/8/layout/lProcess3"/>
    <dgm:cxn modelId="{7BC3F654-1063-4D22-ADDE-9EF7FB9B024A}" type="presParOf" srcId="{5AB8927E-A838-4065-8FFD-4B398E3044E4}" destId="{96EC75D1-A1CB-4A7E-B216-1F67EAB971F7}" srcOrd="3" destOrd="0" presId="urn:microsoft.com/office/officeart/2005/8/layout/lProcess3"/>
    <dgm:cxn modelId="{DD0AE980-81CF-42F4-8BFB-8B78068991D7}" type="presParOf" srcId="{5AB8927E-A838-4065-8FFD-4B398E3044E4}" destId="{3DA19CCD-3BEE-422D-9610-413D7D9C9F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1447B-20BD-41AD-B1E8-735913792BF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C8717-868F-4919-9ACB-910F82E4893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организационно- технологического обеспечения</a:t>
          </a:r>
          <a:endParaRPr lang="ru-RU" sz="2000" b="1" dirty="0">
            <a:solidFill>
              <a:srgbClr val="C00000"/>
            </a:solidFill>
          </a:endParaRPr>
        </a:p>
      </dgm:t>
    </dgm:pt>
    <dgm:pt modelId="{2100CBC9-7AEA-4C1D-B6AD-1E1701A023B9}" type="parTrans" cxnId="{718FBE5E-DE6A-4F05-945E-C0982C799151}">
      <dgm:prSet/>
      <dgm:spPr/>
      <dgm:t>
        <a:bodyPr/>
        <a:lstStyle/>
        <a:p>
          <a:endParaRPr lang="ru-RU"/>
        </a:p>
      </dgm:t>
    </dgm:pt>
    <dgm:pt modelId="{7B6D36A1-9AE5-44A5-B9DB-91B0B84C8D14}" type="sibTrans" cxnId="{718FBE5E-DE6A-4F05-945E-C0982C799151}">
      <dgm:prSet/>
      <dgm:spPr/>
      <dgm:t>
        <a:bodyPr/>
        <a:lstStyle/>
        <a:p>
          <a:endParaRPr lang="ru-RU"/>
        </a:p>
      </dgm:t>
    </dgm:pt>
    <dgm:pt modelId="{D78ACE64-B483-45A2-B340-B067CCF31DC7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Организация и проведение оценочных мероприятий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rgbClr val="C00000"/>
            </a:solidFill>
          </a:endParaRPr>
        </a:p>
      </dgm:t>
    </dgm:pt>
    <dgm:pt modelId="{14E2D525-18AC-4A44-93C9-D6FAD7EA71F0}" type="parTrans" cxnId="{5814B60F-5B9F-442B-965D-5EA41571D3D5}">
      <dgm:prSet/>
      <dgm:spPr/>
      <dgm:t>
        <a:bodyPr/>
        <a:lstStyle/>
        <a:p>
          <a:endParaRPr lang="ru-RU"/>
        </a:p>
      </dgm:t>
    </dgm:pt>
    <dgm:pt modelId="{E3D52255-4A69-4B86-94F7-9A985A8FCBC1}" type="sibTrans" cxnId="{5814B60F-5B9F-442B-965D-5EA41571D3D5}">
      <dgm:prSet/>
      <dgm:spPr/>
      <dgm:t>
        <a:bodyPr/>
        <a:lstStyle/>
        <a:p>
          <a:endParaRPr lang="ru-RU"/>
        </a:p>
      </dgm:t>
    </dgm:pt>
    <dgm:pt modelId="{08462002-A45B-40B2-849F-E1741B31801A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Структурированное наблюдение с использованием оценочных листов</a:t>
          </a:r>
        </a:p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(основная процедура)</a:t>
          </a:r>
        </a:p>
      </dgm:t>
    </dgm:pt>
    <dgm:pt modelId="{7B1AE0C8-FA64-4DE7-90F5-889EC97400A0}" type="parTrans" cxnId="{3F0B81E3-69FD-4B89-84D5-2F92B0F48D05}">
      <dgm:prSet/>
      <dgm:spPr/>
      <dgm:t>
        <a:bodyPr/>
        <a:lstStyle/>
        <a:p>
          <a:endParaRPr lang="ru-RU"/>
        </a:p>
      </dgm:t>
    </dgm:pt>
    <dgm:pt modelId="{DB3A0595-8DA2-4B42-BCD6-34D187AC272B}" type="sibTrans" cxnId="{3F0B81E3-69FD-4B89-84D5-2F92B0F48D05}">
      <dgm:prSet/>
      <dgm:spPr/>
      <dgm:t>
        <a:bodyPr/>
        <a:lstStyle/>
        <a:p>
          <a:endParaRPr lang="ru-RU"/>
        </a:p>
      </dgm:t>
    </dgm:pt>
    <dgm:pt modelId="{C9051EE7-FD0A-4498-AF3B-BE9EF26AB4BB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Самооценка педагогов</a:t>
          </a:r>
        </a:p>
      </dgm:t>
    </dgm:pt>
    <dgm:pt modelId="{BF4BF09B-B6F7-4F6E-8F95-4D8A7219B39B}" type="parTrans" cxnId="{BDF0D96F-C3AE-4186-955F-AF37BBADBFA9}">
      <dgm:prSet/>
      <dgm:spPr/>
      <dgm:t>
        <a:bodyPr/>
        <a:lstStyle/>
        <a:p>
          <a:endParaRPr lang="ru-RU"/>
        </a:p>
      </dgm:t>
    </dgm:pt>
    <dgm:pt modelId="{EB2460D0-180A-4D92-8F48-EE607BA7EC37}" type="sibTrans" cxnId="{BDF0D96F-C3AE-4186-955F-AF37BBADBFA9}">
      <dgm:prSet/>
      <dgm:spPr/>
      <dgm:t>
        <a:bodyPr/>
        <a:lstStyle/>
        <a:p>
          <a:endParaRPr lang="ru-RU"/>
        </a:p>
      </dgm:t>
    </dgm:pt>
    <dgm:pt modelId="{0C6B3F0E-9509-4E40-9A35-712D22F6A5C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</a:rPr>
            <a:t>Обработка и анализ полученных данных</a:t>
          </a: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C00000"/>
            </a:solidFill>
          </a:endParaRPr>
        </a:p>
      </dgm:t>
    </dgm:pt>
    <dgm:pt modelId="{B57EBB17-DEB2-4C73-85EF-3EE6BF0E686D}" type="parTrans" cxnId="{20E9C457-1576-4CE3-9953-7003225DE49E}">
      <dgm:prSet/>
      <dgm:spPr/>
      <dgm:t>
        <a:bodyPr/>
        <a:lstStyle/>
        <a:p>
          <a:endParaRPr lang="ru-RU"/>
        </a:p>
      </dgm:t>
    </dgm:pt>
    <dgm:pt modelId="{31AA0E03-FC98-4269-9EAE-2A8CDE5B08D6}" type="sibTrans" cxnId="{20E9C457-1576-4CE3-9953-7003225DE49E}">
      <dgm:prSet/>
      <dgm:spPr/>
      <dgm:t>
        <a:bodyPr/>
        <a:lstStyle/>
        <a:p>
          <a:endParaRPr lang="ru-RU"/>
        </a:p>
      </dgm:t>
    </dgm:pt>
    <dgm:pt modelId="{FADB384D-4A57-43CB-B480-2E929CB51F05}" type="pres">
      <dgm:prSet presAssocID="{0171447B-20BD-41AD-B1E8-735913792B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859FF-2B9B-48DA-B655-1BD9E108C24E}" type="pres">
      <dgm:prSet presAssocID="{9B2C8717-868F-4919-9ACB-910F82E48933}" presName="node" presStyleLbl="node1" presStyleIdx="0" presStyleCnt="5" custScaleX="142055" custScaleY="132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56E43-ADDD-4AEE-89D9-2A780332DAFA}" type="pres">
      <dgm:prSet presAssocID="{9B2C8717-868F-4919-9ACB-910F82E48933}" presName="spNode" presStyleCnt="0"/>
      <dgm:spPr/>
    </dgm:pt>
    <dgm:pt modelId="{4C19E88C-DC3F-4F25-B4C6-30DC9A108903}" type="pres">
      <dgm:prSet presAssocID="{7B6D36A1-9AE5-44A5-B9DB-91B0B84C8D1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3B2DB40-B180-4B69-BAFB-826CD07DA65D}" type="pres">
      <dgm:prSet presAssocID="{D78ACE64-B483-45A2-B340-B067CCF31DC7}" presName="node" presStyleLbl="node1" presStyleIdx="1" presStyleCnt="5" custScaleX="131220" custScaleY="140237" custRadScaleRad="113205" custRadScaleInc="3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E898-717E-45D0-AC96-E9860941CFE4}" type="pres">
      <dgm:prSet presAssocID="{D78ACE64-B483-45A2-B340-B067CCF31DC7}" presName="spNode" presStyleCnt="0"/>
      <dgm:spPr/>
    </dgm:pt>
    <dgm:pt modelId="{C5CE835C-17CB-4BC6-9B5C-F0CF66CA76BD}" type="pres">
      <dgm:prSet presAssocID="{E3D52255-4A69-4B86-94F7-9A985A8FCBC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458BF42-839E-489E-AD22-AC84883B0FE8}" type="pres">
      <dgm:prSet presAssocID="{08462002-A45B-40B2-849F-E1741B31801A}" presName="node" presStyleLbl="node1" presStyleIdx="2" presStyleCnt="5" custScaleX="138611" custScaleY="139515" custRadScaleRad="102570" custRadScaleInc="-3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684DF-6D59-48A8-8584-92574A4F7378}" type="pres">
      <dgm:prSet presAssocID="{08462002-A45B-40B2-849F-E1741B31801A}" presName="spNode" presStyleCnt="0"/>
      <dgm:spPr/>
    </dgm:pt>
    <dgm:pt modelId="{E567D4F0-B0BA-4934-B7F1-EEF26F50C282}" type="pres">
      <dgm:prSet presAssocID="{DB3A0595-8DA2-4B42-BCD6-34D187AC272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4139465-FFBF-4624-8200-47A7F14F4838}" type="pres">
      <dgm:prSet presAssocID="{C9051EE7-FD0A-4498-AF3B-BE9EF26AB4BB}" presName="node" presStyleLbl="node1" presStyleIdx="3" presStyleCnt="5" custScaleX="142175" custScaleY="136771" custRadScaleRad="104587" custRadScaleInc="3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EB35-828F-4A96-B3F8-B00836A0B7DC}" type="pres">
      <dgm:prSet presAssocID="{C9051EE7-FD0A-4498-AF3B-BE9EF26AB4BB}" presName="spNode" presStyleCnt="0"/>
      <dgm:spPr/>
    </dgm:pt>
    <dgm:pt modelId="{30310998-1EB6-43AC-8056-A3A3D61552F9}" type="pres">
      <dgm:prSet presAssocID="{EB2460D0-180A-4D92-8F48-EE607BA7EC3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B7A3FE6-15AC-4F8D-AA05-B1863FB48BB1}" type="pres">
      <dgm:prSet presAssocID="{0C6B3F0E-9509-4E40-9A35-712D22F6A5C3}" presName="node" presStyleLbl="node1" presStyleIdx="4" presStyleCnt="5" custScaleX="141325" custScaleY="133354" custRadScaleRad="117600" custRadScaleInc="-3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EA02C-3544-49C1-8CD3-2119F60B1FED}" type="pres">
      <dgm:prSet presAssocID="{0C6B3F0E-9509-4E40-9A35-712D22F6A5C3}" presName="spNode" presStyleCnt="0"/>
      <dgm:spPr/>
    </dgm:pt>
    <dgm:pt modelId="{2C4CB135-D61E-4E6E-A271-B0A8273737C0}" type="pres">
      <dgm:prSet presAssocID="{31AA0E03-FC98-4269-9EAE-2A8CDE5B08D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BF8FD6B-E28F-41D6-AB63-B7ADB7AE7A32}" type="presOf" srcId="{0C6B3F0E-9509-4E40-9A35-712D22F6A5C3}" destId="{2B7A3FE6-15AC-4F8D-AA05-B1863FB48BB1}" srcOrd="0" destOrd="0" presId="urn:microsoft.com/office/officeart/2005/8/layout/cycle5"/>
    <dgm:cxn modelId="{11147C30-FA32-48B4-9F32-3230AD489007}" type="presOf" srcId="{DB3A0595-8DA2-4B42-BCD6-34D187AC272B}" destId="{E567D4F0-B0BA-4934-B7F1-EEF26F50C282}" srcOrd="0" destOrd="0" presId="urn:microsoft.com/office/officeart/2005/8/layout/cycle5"/>
    <dgm:cxn modelId="{4062498D-B8EE-4CC7-A626-D690BAE8B524}" type="presOf" srcId="{7B6D36A1-9AE5-44A5-B9DB-91B0B84C8D14}" destId="{4C19E88C-DC3F-4F25-B4C6-30DC9A108903}" srcOrd="0" destOrd="0" presId="urn:microsoft.com/office/officeart/2005/8/layout/cycle5"/>
    <dgm:cxn modelId="{724EC0B6-7371-4BE3-840B-17C36B09CE15}" type="presOf" srcId="{31AA0E03-FC98-4269-9EAE-2A8CDE5B08D6}" destId="{2C4CB135-D61E-4E6E-A271-B0A8273737C0}" srcOrd="0" destOrd="0" presId="urn:microsoft.com/office/officeart/2005/8/layout/cycle5"/>
    <dgm:cxn modelId="{5814B60F-5B9F-442B-965D-5EA41571D3D5}" srcId="{0171447B-20BD-41AD-B1E8-735913792BF8}" destId="{D78ACE64-B483-45A2-B340-B067CCF31DC7}" srcOrd="1" destOrd="0" parTransId="{14E2D525-18AC-4A44-93C9-D6FAD7EA71F0}" sibTransId="{E3D52255-4A69-4B86-94F7-9A985A8FCBC1}"/>
    <dgm:cxn modelId="{B0468A82-09C7-4225-A8DA-647DE82DD5B4}" type="presOf" srcId="{9B2C8717-868F-4919-9ACB-910F82E48933}" destId="{E47859FF-2B9B-48DA-B655-1BD9E108C24E}" srcOrd="0" destOrd="0" presId="urn:microsoft.com/office/officeart/2005/8/layout/cycle5"/>
    <dgm:cxn modelId="{2932EF16-21EE-4763-9F08-B1A70C160080}" type="presOf" srcId="{08462002-A45B-40B2-849F-E1741B31801A}" destId="{1458BF42-839E-489E-AD22-AC84883B0FE8}" srcOrd="0" destOrd="0" presId="urn:microsoft.com/office/officeart/2005/8/layout/cycle5"/>
    <dgm:cxn modelId="{3F0B81E3-69FD-4B89-84D5-2F92B0F48D05}" srcId="{0171447B-20BD-41AD-B1E8-735913792BF8}" destId="{08462002-A45B-40B2-849F-E1741B31801A}" srcOrd="2" destOrd="0" parTransId="{7B1AE0C8-FA64-4DE7-90F5-889EC97400A0}" sibTransId="{DB3A0595-8DA2-4B42-BCD6-34D187AC272B}"/>
    <dgm:cxn modelId="{20E9C457-1576-4CE3-9953-7003225DE49E}" srcId="{0171447B-20BD-41AD-B1E8-735913792BF8}" destId="{0C6B3F0E-9509-4E40-9A35-712D22F6A5C3}" srcOrd="4" destOrd="0" parTransId="{B57EBB17-DEB2-4C73-85EF-3EE6BF0E686D}" sibTransId="{31AA0E03-FC98-4269-9EAE-2A8CDE5B08D6}"/>
    <dgm:cxn modelId="{718FBE5E-DE6A-4F05-945E-C0982C799151}" srcId="{0171447B-20BD-41AD-B1E8-735913792BF8}" destId="{9B2C8717-868F-4919-9ACB-910F82E48933}" srcOrd="0" destOrd="0" parTransId="{2100CBC9-7AEA-4C1D-B6AD-1E1701A023B9}" sibTransId="{7B6D36A1-9AE5-44A5-B9DB-91B0B84C8D14}"/>
    <dgm:cxn modelId="{BDF0D96F-C3AE-4186-955F-AF37BBADBFA9}" srcId="{0171447B-20BD-41AD-B1E8-735913792BF8}" destId="{C9051EE7-FD0A-4498-AF3B-BE9EF26AB4BB}" srcOrd="3" destOrd="0" parTransId="{BF4BF09B-B6F7-4F6E-8F95-4D8A7219B39B}" sibTransId="{EB2460D0-180A-4D92-8F48-EE607BA7EC37}"/>
    <dgm:cxn modelId="{C0F78397-C6AD-4886-B5A3-75313BAE2038}" type="presOf" srcId="{D78ACE64-B483-45A2-B340-B067CCF31DC7}" destId="{73B2DB40-B180-4B69-BAFB-826CD07DA65D}" srcOrd="0" destOrd="0" presId="urn:microsoft.com/office/officeart/2005/8/layout/cycle5"/>
    <dgm:cxn modelId="{50761923-2115-4646-9D57-928B2A61BB43}" type="presOf" srcId="{EB2460D0-180A-4D92-8F48-EE607BA7EC37}" destId="{30310998-1EB6-43AC-8056-A3A3D61552F9}" srcOrd="0" destOrd="0" presId="urn:microsoft.com/office/officeart/2005/8/layout/cycle5"/>
    <dgm:cxn modelId="{16A9323F-D051-47CB-826A-4F1FC98488C7}" type="presOf" srcId="{C9051EE7-FD0A-4498-AF3B-BE9EF26AB4BB}" destId="{C4139465-FFBF-4624-8200-47A7F14F4838}" srcOrd="0" destOrd="0" presId="urn:microsoft.com/office/officeart/2005/8/layout/cycle5"/>
    <dgm:cxn modelId="{40C6B142-E13B-40AB-B986-B875415AADBF}" type="presOf" srcId="{E3D52255-4A69-4B86-94F7-9A985A8FCBC1}" destId="{C5CE835C-17CB-4BC6-9B5C-F0CF66CA76BD}" srcOrd="0" destOrd="0" presId="urn:microsoft.com/office/officeart/2005/8/layout/cycle5"/>
    <dgm:cxn modelId="{A2AC649D-2452-422B-B30F-F53C12B673DB}" type="presOf" srcId="{0171447B-20BD-41AD-B1E8-735913792BF8}" destId="{FADB384D-4A57-43CB-B480-2E929CB51F05}" srcOrd="0" destOrd="0" presId="urn:microsoft.com/office/officeart/2005/8/layout/cycle5"/>
    <dgm:cxn modelId="{FE3F04FA-D015-4B9C-92F1-F247978A8165}" type="presParOf" srcId="{FADB384D-4A57-43CB-B480-2E929CB51F05}" destId="{E47859FF-2B9B-48DA-B655-1BD9E108C24E}" srcOrd="0" destOrd="0" presId="urn:microsoft.com/office/officeart/2005/8/layout/cycle5"/>
    <dgm:cxn modelId="{3AF7C97B-6A21-4C47-B425-867BEA9354BB}" type="presParOf" srcId="{FADB384D-4A57-43CB-B480-2E929CB51F05}" destId="{B9856E43-ADDD-4AEE-89D9-2A780332DAFA}" srcOrd="1" destOrd="0" presId="urn:microsoft.com/office/officeart/2005/8/layout/cycle5"/>
    <dgm:cxn modelId="{4CB1E966-0094-4BB5-97F5-B00524D354CA}" type="presParOf" srcId="{FADB384D-4A57-43CB-B480-2E929CB51F05}" destId="{4C19E88C-DC3F-4F25-B4C6-30DC9A108903}" srcOrd="2" destOrd="0" presId="urn:microsoft.com/office/officeart/2005/8/layout/cycle5"/>
    <dgm:cxn modelId="{CE523102-80E8-4E7C-9FAB-933DFD5113A8}" type="presParOf" srcId="{FADB384D-4A57-43CB-B480-2E929CB51F05}" destId="{73B2DB40-B180-4B69-BAFB-826CD07DA65D}" srcOrd="3" destOrd="0" presId="urn:microsoft.com/office/officeart/2005/8/layout/cycle5"/>
    <dgm:cxn modelId="{22322A11-663D-4FF6-B8CC-4578E520B5B8}" type="presParOf" srcId="{FADB384D-4A57-43CB-B480-2E929CB51F05}" destId="{6CB9E898-717E-45D0-AC96-E9860941CFE4}" srcOrd="4" destOrd="0" presId="urn:microsoft.com/office/officeart/2005/8/layout/cycle5"/>
    <dgm:cxn modelId="{99445C37-F61F-4578-B42F-8FB22848FB18}" type="presParOf" srcId="{FADB384D-4A57-43CB-B480-2E929CB51F05}" destId="{C5CE835C-17CB-4BC6-9B5C-F0CF66CA76BD}" srcOrd="5" destOrd="0" presId="urn:microsoft.com/office/officeart/2005/8/layout/cycle5"/>
    <dgm:cxn modelId="{B67F022E-901B-42CD-920F-B6AEEAFC08EC}" type="presParOf" srcId="{FADB384D-4A57-43CB-B480-2E929CB51F05}" destId="{1458BF42-839E-489E-AD22-AC84883B0FE8}" srcOrd="6" destOrd="0" presId="urn:microsoft.com/office/officeart/2005/8/layout/cycle5"/>
    <dgm:cxn modelId="{F03C4C8C-C516-4708-8678-B6FD90593095}" type="presParOf" srcId="{FADB384D-4A57-43CB-B480-2E929CB51F05}" destId="{777684DF-6D59-48A8-8584-92574A4F7378}" srcOrd="7" destOrd="0" presId="urn:microsoft.com/office/officeart/2005/8/layout/cycle5"/>
    <dgm:cxn modelId="{4C3B41D1-653B-446B-8879-8CFD80D3F95E}" type="presParOf" srcId="{FADB384D-4A57-43CB-B480-2E929CB51F05}" destId="{E567D4F0-B0BA-4934-B7F1-EEF26F50C282}" srcOrd="8" destOrd="0" presId="urn:microsoft.com/office/officeart/2005/8/layout/cycle5"/>
    <dgm:cxn modelId="{70D00EC8-4E55-4275-832C-2FC92259F1AF}" type="presParOf" srcId="{FADB384D-4A57-43CB-B480-2E929CB51F05}" destId="{C4139465-FFBF-4624-8200-47A7F14F4838}" srcOrd="9" destOrd="0" presId="urn:microsoft.com/office/officeart/2005/8/layout/cycle5"/>
    <dgm:cxn modelId="{15A76CE6-F862-4496-84D9-5E265859066D}" type="presParOf" srcId="{FADB384D-4A57-43CB-B480-2E929CB51F05}" destId="{90C2EB35-828F-4A96-B3F8-B00836A0B7DC}" srcOrd="10" destOrd="0" presId="urn:microsoft.com/office/officeart/2005/8/layout/cycle5"/>
    <dgm:cxn modelId="{BDC8FE24-B798-46B7-AEEB-2CFFB71C7ED0}" type="presParOf" srcId="{FADB384D-4A57-43CB-B480-2E929CB51F05}" destId="{30310998-1EB6-43AC-8056-A3A3D61552F9}" srcOrd="11" destOrd="0" presId="urn:microsoft.com/office/officeart/2005/8/layout/cycle5"/>
    <dgm:cxn modelId="{E911F82B-62D9-462A-B478-6164EB74517D}" type="presParOf" srcId="{FADB384D-4A57-43CB-B480-2E929CB51F05}" destId="{2B7A3FE6-15AC-4F8D-AA05-B1863FB48BB1}" srcOrd="12" destOrd="0" presId="urn:microsoft.com/office/officeart/2005/8/layout/cycle5"/>
    <dgm:cxn modelId="{BAFD77FB-F5F2-40B6-8525-ECB62F2EBE91}" type="presParOf" srcId="{FADB384D-4A57-43CB-B480-2E929CB51F05}" destId="{E1EEA02C-3544-49C1-8CD3-2119F60B1FED}" srcOrd="13" destOrd="0" presId="urn:microsoft.com/office/officeart/2005/8/layout/cycle5"/>
    <dgm:cxn modelId="{DE6D7654-F1A4-4C91-82FC-CA747830EBCB}" type="presParOf" srcId="{FADB384D-4A57-43CB-B480-2E929CB51F05}" destId="{2C4CB135-D61E-4E6E-A271-B0A8273737C0}" srcOrd="14" destOrd="0" presId="urn:microsoft.com/office/officeart/2005/8/layout/cycle5"/>
  </dgm:cxnLst>
  <dgm:bg/>
  <dgm:whole>
    <a:ln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3C7A-6500-4338-A897-D019EBA258AE}">
      <dsp:nvSpPr>
        <dsp:cNvPr id="0" name=""/>
        <dsp:cNvSpPr/>
      </dsp:nvSpPr>
      <dsp:spPr>
        <a:xfrm>
          <a:off x="3849" y="323589"/>
          <a:ext cx="3402270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Организация пространства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653503" y="323589"/>
        <a:ext cx="2102962" cy="1299308"/>
      </dsp:txXfrm>
    </dsp:sp>
    <dsp:sp modelId="{619B10BF-5C0E-4ABA-A1FD-233214B04601}">
      <dsp:nvSpPr>
        <dsp:cNvPr id="0" name=""/>
        <dsp:cNvSpPr/>
      </dsp:nvSpPr>
      <dsp:spPr>
        <a:xfrm>
          <a:off x="2983844" y="434030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мебель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23057" y="434030"/>
        <a:ext cx="1617639" cy="1078425"/>
      </dsp:txXfrm>
    </dsp:sp>
    <dsp:sp modelId="{4F9A7787-1DCF-4C4E-8DAE-DDF14D5C79FE}">
      <dsp:nvSpPr>
        <dsp:cNvPr id="0" name=""/>
        <dsp:cNvSpPr/>
      </dsp:nvSpPr>
      <dsp:spPr>
        <a:xfrm>
          <a:off x="5302459" y="434030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Оборудование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41672" y="434030"/>
        <a:ext cx="1617639" cy="1078425"/>
      </dsp:txXfrm>
    </dsp:sp>
    <dsp:sp modelId="{77633735-8561-41FB-A274-B30BA68F8B94}">
      <dsp:nvSpPr>
        <dsp:cNvPr id="0" name=""/>
        <dsp:cNvSpPr/>
      </dsp:nvSpPr>
      <dsp:spPr>
        <a:xfrm>
          <a:off x="3849" y="1804800"/>
          <a:ext cx="3402270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Время 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653503" y="1804800"/>
        <a:ext cx="2102962" cy="1299308"/>
      </dsp:txXfrm>
    </dsp:sp>
    <dsp:sp modelId="{D8ACF47D-9E4C-4B09-8194-E85AAB2B420A}">
      <dsp:nvSpPr>
        <dsp:cNvPr id="0" name=""/>
        <dsp:cNvSpPr/>
      </dsp:nvSpPr>
      <dsp:spPr>
        <a:xfrm>
          <a:off x="2983844" y="1915242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Режим дня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23057" y="1915242"/>
        <a:ext cx="1617639" cy="1078425"/>
      </dsp:txXfrm>
    </dsp:sp>
    <dsp:sp modelId="{EC42ED3A-E3CB-4618-ADC2-C88FC1F86051}">
      <dsp:nvSpPr>
        <dsp:cNvPr id="0" name=""/>
        <dsp:cNvSpPr/>
      </dsp:nvSpPr>
      <dsp:spPr>
        <a:xfrm>
          <a:off x="5302459" y="1915242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Регламент деятельности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41672" y="1915242"/>
        <a:ext cx="1617639" cy="1078425"/>
      </dsp:txXfrm>
    </dsp:sp>
    <dsp:sp modelId="{42A9726E-4C14-4345-BB52-F37ABA2E2455}">
      <dsp:nvSpPr>
        <dsp:cNvPr id="0" name=""/>
        <dsp:cNvSpPr/>
      </dsp:nvSpPr>
      <dsp:spPr>
        <a:xfrm>
          <a:off x="3849" y="3286012"/>
          <a:ext cx="3414906" cy="129930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Взаимодействие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653503" y="3286012"/>
        <a:ext cx="2115598" cy="1299308"/>
      </dsp:txXfrm>
    </dsp:sp>
    <dsp:sp modelId="{9AF70C6B-B1BB-4FAB-87BF-D5BAF1824A79}">
      <dsp:nvSpPr>
        <dsp:cNvPr id="0" name=""/>
        <dsp:cNvSpPr/>
      </dsp:nvSpPr>
      <dsp:spPr>
        <a:xfrm>
          <a:off x="2996480" y="3396453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Дети + взрослые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35693" y="3396453"/>
        <a:ext cx="1617639" cy="1078425"/>
      </dsp:txXfrm>
    </dsp:sp>
    <dsp:sp modelId="{3DA19CCD-3BEE-422D-9610-413D7D9C9F15}">
      <dsp:nvSpPr>
        <dsp:cNvPr id="0" name=""/>
        <dsp:cNvSpPr/>
      </dsp:nvSpPr>
      <dsp:spPr>
        <a:xfrm>
          <a:off x="5315095" y="3396453"/>
          <a:ext cx="2696064" cy="107842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Дети + дети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854308" y="3396453"/>
        <a:ext cx="1617639" cy="1078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859FF-2B9B-48DA-B655-1BD9E108C24E}">
      <dsp:nvSpPr>
        <dsp:cNvPr id="0" name=""/>
        <dsp:cNvSpPr/>
      </dsp:nvSpPr>
      <dsp:spPr>
        <a:xfrm>
          <a:off x="3718767" y="-182784"/>
          <a:ext cx="2741078" cy="166496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организационно- технологического обеспечения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800044" y="-101507"/>
        <a:ext cx="2578524" cy="1502415"/>
      </dsp:txXfrm>
    </dsp:sp>
    <dsp:sp modelId="{4C19E88C-DC3F-4F25-B4C6-30DC9A108903}">
      <dsp:nvSpPr>
        <dsp:cNvPr id="0" name=""/>
        <dsp:cNvSpPr/>
      </dsp:nvSpPr>
      <dsp:spPr>
        <a:xfrm>
          <a:off x="3180149" y="935706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3531090" y="217915"/>
              </a:moveTo>
              <a:arcTo wR="2508457" hR="2508457" stAng="17643528" swAng="11304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2DB40-B180-4B69-BAFB-826CD07DA65D}">
      <dsp:nvSpPr>
        <dsp:cNvPr id="0" name=""/>
        <dsp:cNvSpPr/>
      </dsp:nvSpPr>
      <dsp:spPr>
        <a:xfrm>
          <a:off x="6622395" y="1800198"/>
          <a:ext cx="2532007" cy="175889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Организация и проведение оценочных мероприятий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rgbClr val="C00000"/>
            </a:solidFill>
          </a:endParaRPr>
        </a:p>
      </dsp:txBody>
      <dsp:txXfrm>
        <a:off x="6708257" y="1886060"/>
        <a:ext cx="2360283" cy="1587174"/>
      </dsp:txXfrm>
    </dsp:sp>
    <dsp:sp modelId="{C5CE835C-17CB-4BC6-9B5C-F0CF66CA76BD}">
      <dsp:nvSpPr>
        <dsp:cNvPr id="0" name=""/>
        <dsp:cNvSpPr/>
      </dsp:nvSpPr>
      <dsp:spPr>
        <a:xfrm>
          <a:off x="3192683" y="-155559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4635694" y="3837825"/>
              </a:moveTo>
              <a:arcTo wR="2508457" hR="2508457" stAng="1920143" swAng="590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8BF42-839E-489E-AD22-AC84883B0FE8}">
      <dsp:nvSpPr>
        <dsp:cNvPr id="0" name=""/>
        <dsp:cNvSpPr/>
      </dsp:nvSpPr>
      <dsp:spPr>
        <a:xfrm>
          <a:off x="5543655" y="4129825"/>
          <a:ext cx="2674623" cy="17498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Структурированное наблюдение с использованием оценочных листов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(основная процедура)</a:t>
          </a:r>
        </a:p>
      </dsp:txBody>
      <dsp:txXfrm>
        <a:off x="5629075" y="4215245"/>
        <a:ext cx="2503783" cy="1579003"/>
      </dsp:txXfrm>
    </dsp:sp>
    <dsp:sp modelId="{E567D4F0-B0BA-4934-B7F1-EEF26F50C282}">
      <dsp:nvSpPr>
        <dsp:cNvPr id="0" name=""/>
        <dsp:cNvSpPr/>
      </dsp:nvSpPr>
      <dsp:spPr>
        <a:xfrm>
          <a:off x="2444208" y="744345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2917177" y="4983392"/>
              </a:moveTo>
              <a:arcTo wR="2508457" hR="2508457" stAng="4837356" swAng="772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9465-FFBF-4624-8200-47A7F14F4838}">
      <dsp:nvSpPr>
        <dsp:cNvPr id="0" name=""/>
        <dsp:cNvSpPr/>
      </dsp:nvSpPr>
      <dsp:spPr>
        <a:xfrm>
          <a:off x="1871247" y="4164259"/>
          <a:ext cx="2743393" cy="171542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Самооценка педагогов</a:t>
          </a:r>
        </a:p>
      </dsp:txBody>
      <dsp:txXfrm>
        <a:off x="1954987" y="4247999"/>
        <a:ext cx="2575913" cy="1547947"/>
      </dsp:txXfrm>
    </dsp:sp>
    <dsp:sp modelId="{30310998-1EB6-43AC-8056-A3A3D61552F9}">
      <dsp:nvSpPr>
        <dsp:cNvPr id="0" name=""/>
        <dsp:cNvSpPr/>
      </dsp:nvSpPr>
      <dsp:spPr>
        <a:xfrm>
          <a:off x="1891507" y="-157208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654809" y="4198530"/>
              </a:moveTo>
              <a:arcTo wR="2508457" hR="2508457" stAng="8258570" swAng="7124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A3FE6-15AC-4F8D-AA05-B1863FB48BB1}">
      <dsp:nvSpPr>
        <dsp:cNvPr id="0" name=""/>
        <dsp:cNvSpPr/>
      </dsp:nvSpPr>
      <dsp:spPr>
        <a:xfrm>
          <a:off x="822357" y="1800200"/>
          <a:ext cx="2726992" cy="167256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</a:rPr>
            <a:t>Обработка и анализ полученных данных</a:t>
          </a:r>
          <a:endParaRPr lang="ru-RU" sz="2000" kern="12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C00000"/>
            </a:solidFill>
          </a:endParaRPr>
        </a:p>
      </dsp:txBody>
      <dsp:txXfrm>
        <a:off x="904005" y="1881848"/>
        <a:ext cx="2563696" cy="1509273"/>
      </dsp:txXfrm>
    </dsp:sp>
    <dsp:sp modelId="{2C4CB135-D61E-4E6E-A271-B0A8273737C0}">
      <dsp:nvSpPr>
        <dsp:cNvPr id="0" name=""/>
        <dsp:cNvSpPr/>
      </dsp:nvSpPr>
      <dsp:spPr>
        <a:xfrm>
          <a:off x="1814221" y="983429"/>
          <a:ext cx="5016914" cy="5016914"/>
        </a:xfrm>
        <a:custGeom>
          <a:avLst/>
          <a:gdLst/>
          <a:ahLst/>
          <a:cxnLst/>
          <a:rect l="0" t="0" r="0" b="0"/>
          <a:pathLst>
            <a:path>
              <a:moveTo>
                <a:pt x="864184" y="614064"/>
              </a:moveTo>
              <a:arcTo wR="2508457" hR="2508457" stAng="13742584" swAng="1223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CAED-58E4-495D-A83A-7AAD7CC171DB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EDE-30DE-4346-B586-6A44698F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6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Наблюдение</a:t>
            </a:r>
            <a:r>
              <a:rPr lang="ru-RU" sz="1200" dirty="0" smtClean="0"/>
              <a:t> проводилось по стандартизированному оценочному листу.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Подготовка организационно- технологического обеспечения</a:t>
            </a:r>
          </a:p>
          <a:p>
            <a:r>
              <a:rPr lang="ru-RU" dirty="0" smtClean="0"/>
              <a:t>Организация и проведение оценочных мероприятий</a:t>
            </a:r>
          </a:p>
          <a:p>
            <a:endParaRPr lang="ru-RU" dirty="0" smtClean="0"/>
          </a:p>
          <a:p>
            <a:r>
              <a:rPr lang="ru-RU" dirty="0" smtClean="0"/>
              <a:t>Структурированное наблюдение с использованием оценочных листов</a:t>
            </a:r>
          </a:p>
          <a:p>
            <a:r>
              <a:rPr lang="ru-RU" dirty="0" smtClean="0"/>
              <a:t>(основная процедура)</a:t>
            </a:r>
          </a:p>
          <a:p>
            <a:r>
              <a:rPr lang="ru-RU" dirty="0" smtClean="0"/>
              <a:t>Самооценка педагогов</a:t>
            </a:r>
          </a:p>
          <a:p>
            <a:r>
              <a:rPr lang="ru-RU" dirty="0" smtClean="0"/>
              <a:t>Обработка и анализ полученных данных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1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7ABA-0664-48A0-B59A-AB19568169D8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8B5-98AC-430D-966B-E37AFB4912CF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47CB-BB2E-4298-90DA-502BC0D70602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3CA8-E964-4EBC-80AD-AC44608BDDB7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2E9D-5A62-46B2-AF8E-900C9678FD2D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84F-ECF9-4D2C-9DCD-349313F1BD38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51F5-CE1E-45C3-8522-78C085B92C82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8F83-A345-4F2A-BF93-F5E135DAB4FB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717B-B561-4DD3-A48F-6DC6665C3664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F35F-F79E-4559-878C-9510DCBF25F0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1F64-8E6B-43F8-9846-E5D7E4935BA7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41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6346-BF85-4F03-9600-5C16DEEF1999}" type="datetime1">
              <a:rPr lang="uk-UA" smtClean="0"/>
              <a:pPr/>
              <a:t>05.12.2020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2722797"/>
            <a:ext cx="5544616" cy="41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11802"/>
            <a:ext cx="7772400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«СОЗДАНИЕ В ДОШКОЛЬНОЙ ОБРАЗОВАТЕЛЬНОЙ ОРГАНИЗАЦИИ СИСТЕМЫ ВНУТРЕННЕЙ ОЦЕНКИ КАЧЕСТВА ОБРАЗОВАНИЯ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НА ОСНОВЕ ШКАЛЫ ECERS-R»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1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19000" y="2751667"/>
          <a:ext cx="228036" cy="650240"/>
        </p:xfrm>
        <a:graphic>
          <a:graphicData uri="http://schemas.openxmlformats.org/drawingml/2006/table">
            <a:tbl>
              <a:tblPr/>
              <a:tblGrid>
                <a:gridCol w="22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T="81280" marB="81280"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8734" y="319994"/>
            <a:ext cx="844893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СЕМИНАР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24" y="4763315"/>
            <a:ext cx="2078916" cy="18167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3478" y="4527312"/>
            <a:ext cx="318454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ТУТАЕВ,</a:t>
            </a:r>
          </a:p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2" y="764704"/>
            <a:ext cx="912209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План мероприятий по улучшению образовательной пространства ДОУ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МДОУ № 5 «Радуга»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6465"/>
            <a:ext cx="8147248" cy="3412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разработка системы мероприятий, направленных на улучшение качества и повышения эффективности работы ДОУ с учетом проведения сетевого аудита с использованием инструмента оценки </a:t>
            </a:r>
            <a:r>
              <a:rPr lang="ru-RU" sz="2000" dirty="0" smtClean="0">
                <a:solidFill>
                  <a:srgbClr val="002060"/>
                </a:solidFill>
              </a:rPr>
              <a:t>ECERS-R.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изучить новые подходы в организации образовательного пространства, обеспечивающей полноценное развитие дошкольников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создать условия для обеспечения разных видов детской деятельности (игровой, двигательной, интеллектуальной, самостоятельной, творческой, художественной, театрализованной);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содействовать сотрудничеству детей и взрослых для создания комфортного пребывания детей в ДОУ.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/>
          <a:stretch/>
        </p:blipFill>
        <p:spPr bwMode="auto">
          <a:xfrm>
            <a:off x="7380312" y="3213959"/>
            <a:ext cx="1697261" cy="163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«Перезагрузка» образовательной </a:t>
            </a:r>
            <a:r>
              <a:rPr lang="ru-RU" sz="3200" b="1" dirty="0" smtClean="0">
                <a:solidFill>
                  <a:srgbClr val="002060"/>
                </a:solidFill>
              </a:rPr>
              <a:t>среды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«Предметно-пространственная </a:t>
            </a:r>
            <a:r>
              <a:rPr lang="ru-RU" b="1" dirty="0">
                <a:solidFill>
                  <a:srgbClr val="002060"/>
                </a:solidFill>
              </a:rPr>
              <a:t>среда».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Серебрякова М.В., Ткаченко М.Н., </a:t>
            </a:r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>
                <a:solidFill>
                  <a:srgbClr val="002060"/>
                </a:solidFill>
              </a:rPr>
              <a:t>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«Речь </a:t>
            </a:r>
            <a:r>
              <a:rPr lang="ru-RU" b="1" dirty="0">
                <a:solidFill>
                  <a:srgbClr val="002060"/>
                </a:solidFill>
              </a:rPr>
              <a:t>и мышление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Крылова </a:t>
            </a:r>
            <a:r>
              <a:rPr lang="ru-RU" dirty="0">
                <a:solidFill>
                  <a:srgbClr val="002060"/>
                </a:solidFill>
              </a:rPr>
              <a:t>Н.В., </a:t>
            </a:r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>
                <a:solidFill>
                  <a:srgbClr val="002060"/>
                </a:solidFill>
              </a:rPr>
              <a:t>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«Виды </a:t>
            </a:r>
            <a:r>
              <a:rPr lang="ru-RU" b="1" dirty="0">
                <a:solidFill>
                  <a:srgbClr val="002060"/>
                </a:solidFill>
              </a:rPr>
              <a:t>активности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Скворцова </a:t>
            </a:r>
            <a:r>
              <a:rPr lang="ru-RU" dirty="0">
                <a:solidFill>
                  <a:srgbClr val="002060"/>
                </a:solidFill>
              </a:rPr>
              <a:t>Н.А., воспитатели МДОУ № 5 «Радуга»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«Структурирование </a:t>
            </a:r>
            <a:r>
              <a:rPr lang="ru-RU" b="1" dirty="0">
                <a:solidFill>
                  <a:srgbClr val="002060"/>
                </a:solidFill>
              </a:rPr>
              <a:t>программы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Новикова Е.Г., заведующий МДОУ № 26 «Аленушка»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/>
          <a:stretch/>
        </p:blipFill>
        <p:spPr bwMode="auto">
          <a:xfrm>
            <a:off x="6525649" y="5229199"/>
            <a:ext cx="2375001" cy="149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46" y="4252942"/>
            <a:ext cx="3481154" cy="25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95536" y="382093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rgbClr val="002060"/>
                </a:solidFill>
              </a:rPr>
              <a:t>Характеристика шкалы </a:t>
            </a:r>
            <a:r>
              <a:rPr lang="ru-RU" sz="9600" b="1" dirty="0" smtClean="0">
                <a:solidFill>
                  <a:srgbClr val="002060"/>
                </a:solidFill>
              </a:rPr>
              <a:t>«</a:t>
            </a:r>
            <a:r>
              <a:rPr lang="ru-RU" sz="9600" b="1" dirty="0">
                <a:solidFill>
                  <a:srgbClr val="002060"/>
                </a:solidFill>
              </a:rPr>
              <a:t>Детская активность»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(январь 2019- сентябрь 2020гг)</a:t>
            </a:r>
          </a:p>
          <a:p>
            <a:pPr>
              <a:lnSpc>
                <a:spcPct val="120000"/>
              </a:lnSpc>
            </a:pPr>
            <a:endParaRPr lang="ru-RU" sz="51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rgbClr val="002060"/>
                </a:solidFill>
              </a:rPr>
              <a:t>Группа №</a:t>
            </a:r>
            <a:r>
              <a:rPr lang="ru-RU" sz="6400" b="1" dirty="0" smtClean="0">
                <a:solidFill>
                  <a:srgbClr val="002060"/>
                </a:solidFill>
              </a:rPr>
              <a:t>12 Скворцова </a:t>
            </a:r>
            <a:r>
              <a:rPr lang="ru-RU" sz="6400" b="1" dirty="0">
                <a:solidFill>
                  <a:srgbClr val="002060"/>
                </a:solidFill>
              </a:rPr>
              <a:t>Н.А., воспитатели МДОУ № 5 «Радуга»</a:t>
            </a:r>
          </a:p>
          <a:p>
            <a:pPr>
              <a:lnSpc>
                <a:spcPct val="120000"/>
              </a:lnSpc>
            </a:pPr>
            <a:endParaRPr lang="ru-RU" sz="51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2060"/>
                </a:solidFill>
              </a:rPr>
              <a:t> 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58035438"/>
              </p:ext>
            </p:extLst>
          </p:nvPr>
        </p:nvGraphicFramePr>
        <p:xfrm>
          <a:off x="179512" y="1739854"/>
          <a:ext cx="8280920" cy="51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645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2" y="260648"/>
            <a:ext cx="7859216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Чем помогают шкалы ECERS в развитии?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Настройка на «осязаемые» проявления ФГОС ДО.</a:t>
            </a:r>
          </a:p>
          <a:p>
            <a:r>
              <a:rPr lang="ru-RU" dirty="0">
                <a:solidFill>
                  <a:srgbClr val="002060"/>
                </a:solidFill>
              </a:rPr>
              <a:t>Повод для дискуссии в коллективе.</a:t>
            </a:r>
          </a:p>
          <a:p>
            <a:r>
              <a:rPr lang="ru-RU" dirty="0">
                <a:solidFill>
                  <a:srgbClr val="002060"/>
                </a:solidFill>
              </a:rPr>
              <a:t>Изменение профессионального сознания.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Что показывают шкалы ECERS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Качество образовательной среды: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среда создает условия для эмоционального благополучия ребенка?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дети активны в процессе обучения? Какие условия созданы для стимулирования детской любознательности?</a:t>
            </a:r>
          </a:p>
          <a:p>
            <a:r>
              <a:rPr lang="ru-RU" dirty="0">
                <a:solidFill>
                  <a:srgbClr val="002060"/>
                </a:solidFill>
              </a:rPr>
              <a:t>Насколько соблюдается баланс во взаимодействии взрослых и детей?</a:t>
            </a:r>
          </a:p>
          <a:p>
            <a:r>
              <a:rPr lang="ru-RU" dirty="0">
                <a:solidFill>
                  <a:srgbClr val="002060"/>
                </a:solidFill>
              </a:rPr>
              <a:t>Как среда способствует развитию творческого и критического мышления детей?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13953"/>
          <a:stretch/>
        </p:blipFill>
        <p:spPr bwMode="auto">
          <a:xfrm>
            <a:off x="7164288" y="2175563"/>
            <a:ext cx="1850421" cy="17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82" y="13652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Отчуждаемые 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4706"/>
            <a:ext cx="8229600" cy="49294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Сборник «Механизмы и процедуры мониторинга качества в ДОУ на основе Шкалы ECERS-R»:  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Положение ВСОКО ДОУ.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Примеры планов улучшений.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План мероприятий.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Инструмент </a:t>
            </a:r>
            <a:r>
              <a:rPr lang="ru-RU" dirty="0">
                <a:solidFill>
                  <a:srgbClr val="002060"/>
                </a:solidFill>
              </a:rPr>
              <a:t>оценки качества «Шкалы ECERS-R для комплексной оценки качества образования».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Проектирование образовательной среды групп детского сада с применением шкалы ECERS-R.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Сборник </a:t>
            </a:r>
            <a:r>
              <a:rPr lang="ru-RU" b="1" dirty="0" smtClean="0">
                <a:solidFill>
                  <a:srgbClr val="002060"/>
                </a:solidFill>
              </a:rPr>
              <a:t>«Учебно-методические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атериалы» </a:t>
            </a:r>
            <a:r>
              <a:rPr lang="ru-RU" b="1" dirty="0">
                <a:solidFill>
                  <a:srgbClr val="002060"/>
                </a:solidFill>
              </a:rPr>
              <a:t>по теме </a:t>
            </a:r>
            <a:r>
              <a:rPr lang="ru-RU" b="1" dirty="0" smtClean="0">
                <a:solidFill>
                  <a:srgbClr val="002060"/>
                </a:solidFill>
              </a:rPr>
              <a:t>проекта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5547"/>
            <a:ext cx="2600458" cy="19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9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460"/>
            <a:ext cx="736550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 нам удалось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2628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Изучить </a:t>
            </a:r>
            <a:r>
              <a:rPr lang="ru-RU" dirty="0">
                <a:solidFill>
                  <a:srgbClr val="002060"/>
                </a:solidFill>
              </a:rPr>
              <a:t>и апробировать методику комплексной оценки качества образования Шкалы ECERS-R;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Осуществить </a:t>
            </a:r>
            <a:r>
              <a:rPr lang="ru-RU" dirty="0">
                <a:solidFill>
                  <a:srgbClr val="002060"/>
                </a:solidFill>
              </a:rPr>
              <a:t>подготовку педагогов к пониманию и применению шкал ECERS–R, повысить их педагогическую компетентность.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Разработать </a:t>
            </a:r>
            <a:r>
              <a:rPr lang="ru-RU" dirty="0">
                <a:solidFill>
                  <a:srgbClr val="002060"/>
                </a:solidFill>
              </a:rPr>
              <a:t>в учреждениях современную </a:t>
            </a:r>
            <a:r>
              <a:rPr lang="ru-RU" dirty="0" smtClean="0">
                <a:solidFill>
                  <a:srgbClr val="002060"/>
                </a:solidFill>
              </a:rPr>
              <a:t>внутреннюю систему оценки </a:t>
            </a:r>
            <a:r>
              <a:rPr lang="ru-RU" dirty="0">
                <a:solidFill>
                  <a:srgbClr val="002060"/>
                </a:solidFill>
              </a:rPr>
              <a:t>качества образования и своевременного выявления изменений, влияющих на качество;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Разработать </a:t>
            </a:r>
            <a:r>
              <a:rPr lang="ru-RU" dirty="0">
                <a:solidFill>
                  <a:srgbClr val="002060"/>
                </a:solidFill>
              </a:rPr>
              <a:t>и собрать инновационные продукты в </a:t>
            </a:r>
            <a:r>
              <a:rPr lang="ru-RU" dirty="0" smtClean="0">
                <a:solidFill>
                  <a:srgbClr val="002060"/>
                </a:solidFill>
              </a:rPr>
              <a:t>«Методическом </a:t>
            </a:r>
            <a:r>
              <a:rPr lang="ru-RU" dirty="0">
                <a:solidFill>
                  <a:srgbClr val="002060"/>
                </a:solidFill>
              </a:rPr>
              <a:t>сборнике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98" y="47724"/>
            <a:ext cx="2096402" cy="15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97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54" y="1909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Приглашаем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 сотрудничеству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1443"/>
            <a:ext cx="3481154" cy="25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481223"/>
            <a:ext cx="822960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Тенденции в области оценки качества дошкольного образования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2362" y="1782539"/>
            <a:ext cx="8513763" cy="351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Оценка детских результатов (тестовые методы и шкалы наблюдений за ребенком в спонтанной и организованной активности)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Оценка условий – образовательной среды как преобладающая тенденции</a:t>
            </a:r>
          </a:p>
          <a:p>
            <a:pPr>
              <a:buFont typeface="Arial" charset="0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Закон «Об Образовании в Российской Федерации»: </a:t>
            </a:r>
            <a:r>
              <a:rPr lang="ru-RU" sz="2800" dirty="0" smtClean="0">
                <a:solidFill>
                  <a:srgbClr val="002060"/>
                </a:solidFill>
              </a:rPr>
              <a:t>нельзя оценивать качество образования в дошкольном возрасте по детским результатам.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00050" y="1731439"/>
            <a:ext cx="8343900" cy="339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ECERS (</a:t>
            </a:r>
            <a:r>
              <a:rPr lang="ru-RU" dirty="0" err="1">
                <a:solidFill>
                  <a:srgbClr val="002060"/>
                </a:solidFill>
              </a:rPr>
              <a:t>Early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Childhood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Environment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Rating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Scale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Шкалы для комплексной оценки качества образования в дошкольных образовательных организациях) – один из инструментов «семейства» методик, в основе которых лежит исследование различных компонентов образовательной среды. 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00050" y="501649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2060"/>
                </a:solidFill>
              </a:rPr>
              <a:t>Что такое </a:t>
            </a:r>
            <a:r>
              <a:rPr lang="en-US" sz="3600" b="1" dirty="0" smtClean="0">
                <a:solidFill>
                  <a:srgbClr val="002060"/>
                </a:solidFill>
              </a:rPr>
              <a:t>ECERS</a:t>
            </a:r>
            <a:r>
              <a:rPr lang="ru-RU" sz="3600" b="1" dirty="0" smtClean="0">
                <a:solidFill>
                  <a:srgbClr val="002060"/>
                </a:solidFill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8" y="4626830"/>
            <a:ext cx="3234111" cy="19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74948"/>
            <a:ext cx="843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Цель проекта: </a:t>
            </a:r>
            <a:r>
              <a:rPr lang="ru-RU" sz="2000" dirty="0">
                <a:solidFill>
                  <a:srgbClr val="002060"/>
                </a:solidFill>
              </a:rPr>
              <a:t>Повышение качества дошкольного образования в условиях реализации ФГОС ДО путем внедрения внутренней системы оценки качества деятельности ДОУ на основе шкал ECERS-R.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1556792"/>
            <a:ext cx="8229601" cy="3819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1.Создать </a:t>
            </a:r>
            <a:r>
              <a:rPr lang="ru-RU" sz="2000" dirty="0">
                <a:solidFill>
                  <a:srgbClr val="002060"/>
                </a:solidFill>
              </a:rPr>
              <a:t>сетевое взаимодействие для изучения методических рекомендаций по применению шкал ECERS – R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2.Изучить </a:t>
            </a:r>
            <a:r>
              <a:rPr lang="ru-RU" sz="2000" dirty="0">
                <a:solidFill>
                  <a:srgbClr val="002060"/>
                </a:solidFill>
              </a:rPr>
              <a:t>и апробировать методику комплексной оценки качества образования в ДОО ECERS-R;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3.Осуществить </a:t>
            </a:r>
            <a:r>
              <a:rPr lang="ru-RU" sz="2000" dirty="0">
                <a:solidFill>
                  <a:srgbClr val="002060"/>
                </a:solidFill>
              </a:rPr>
              <a:t>анализ готовности педагогов по применению шкал ECERS–R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4.Разработать </a:t>
            </a:r>
            <a:r>
              <a:rPr lang="ru-RU" sz="2000" dirty="0">
                <a:solidFill>
                  <a:srgbClr val="002060"/>
                </a:solidFill>
              </a:rPr>
              <a:t>в учреждениях современную систему внутреннего мониторинга качества образования и своевременного выявления изменений, влияющих на качество;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5.Разработать </a:t>
            </a:r>
            <a:r>
              <a:rPr lang="ru-RU" sz="2000" dirty="0">
                <a:solidFill>
                  <a:srgbClr val="002060"/>
                </a:solidFill>
              </a:rPr>
              <a:t>инновационные продукты и обеспечить диссимиляцию на муниципальном уровне.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6.Повысить </a:t>
            </a:r>
            <a:r>
              <a:rPr lang="ru-RU" sz="2000" dirty="0">
                <a:solidFill>
                  <a:srgbClr val="002060"/>
                </a:solidFill>
              </a:rPr>
              <a:t>качество дошкольного образования, конкурентоспособность, умение работать в сетевом взаимодействии.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36" y="4869160"/>
            <a:ext cx="2501065" cy="18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01407" y="476672"/>
            <a:ext cx="8744519" cy="1224136"/>
          </a:xfrm>
          <a:prstGeom prst="rect">
            <a:avLst/>
          </a:prstGeom>
        </p:spPr>
        <p:txBody>
          <a:bodyPr/>
          <a:lstStyle>
            <a:lvl1pPr algn="ctr" defTabSz="1219139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«Образовательная среда» по </a:t>
            </a:r>
            <a:r>
              <a:rPr lang="en-US" sz="3600" b="1" dirty="0" smtClean="0">
                <a:solidFill>
                  <a:srgbClr val="002060"/>
                </a:solidFill>
              </a:rPr>
              <a:t>ECERS-R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8787418"/>
              </p:ext>
            </p:extLst>
          </p:nvPr>
        </p:nvGraphicFramePr>
        <p:xfrm>
          <a:off x="301406" y="1196752"/>
          <a:ext cx="8015009" cy="490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27" y="17807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Механизмы реализации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107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Подготовка </a:t>
            </a:r>
            <a:r>
              <a:rPr lang="ru-RU" sz="2800" dirty="0">
                <a:solidFill>
                  <a:srgbClr val="002060"/>
                </a:solidFill>
              </a:rPr>
              <a:t>педагогов к пониманию и применению Шкал </a:t>
            </a:r>
            <a:r>
              <a:rPr lang="ru-RU" sz="2800" dirty="0" smtClean="0">
                <a:solidFill>
                  <a:srgbClr val="002060"/>
                </a:solidFill>
              </a:rPr>
              <a:t>ECERS–R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Проведение межсетевого аудита и самооценки педагогов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Планирование стратегии улучшений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Практическая деятельность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Обобщение результатов инновационного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/>
          <a:stretch/>
        </p:blipFill>
        <p:spPr bwMode="auto">
          <a:xfrm>
            <a:off x="6439928" y="5157192"/>
            <a:ext cx="2460723" cy="15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8689"/>
            <a:ext cx="1592346" cy="117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8539204"/>
              </p:ext>
            </p:extLst>
          </p:nvPr>
        </p:nvGraphicFramePr>
        <p:xfrm>
          <a:off x="-468560" y="476672"/>
          <a:ext cx="10081120" cy="587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Овал 2"/>
          <p:cNvSpPr/>
          <p:nvPr/>
        </p:nvSpPr>
        <p:spPr>
          <a:xfrm>
            <a:off x="3095836" y="2588420"/>
            <a:ext cx="2952328" cy="165618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Процедуры оценки качества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872731"/>
            <a:ext cx="2907763" cy="64807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Качество образовательных  процессов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725" y="1886085"/>
            <a:ext cx="2933890" cy="648073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Качество образовательной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4523" y="1886522"/>
            <a:ext cx="2368749" cy="648678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Качество условий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718" y="2962197"/>
            <a:ext cx="2734166" cy="53881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Оценка детского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2971140"/>
            <a:ext cx="2737857" cy="529870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Оценка условий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5410" y="2976594"/>
            <a:ext cx="2743255" cy="524415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Шкалы  ЭКЕРС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718" y="3493518"/>
            <a:ext cx="2682147" cy="3220468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</a:rPr>
              <a:t>Коммуникативное</a:t>
            </a:r>
            <a:r>
              <a:rPr lang="ru-RU" sz="1400" dirty="0">
                <a:solidFill>
                  <a:srgbClr val="002060"/>
                </a:solidFill>
              </a:rPr>
              <a:t>, социальное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 </a:t>
            </a:r>
            <a:r>
              <a:rPr lang="ru-RU" sz="1400" dirty="0" smtClean="0">
                <a:solidFill>
                  <a:srgbClr val="002060"/>
                </a:solidFill>
              </a:rPr>
              <a:t>эмоциональное развитие</a:t>
            </a:r>
            <a:r>
              <a:rPr lang="ru-RU" sz="1400" dirty="0">
                <a:solidFill>
                  <a:srgbClr val="002060"/>
                </a:solidFill>
              </a:rPr>
              <a:t>;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Художественно-эстетическое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развитие;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Умственное развитие,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логическое мышление,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решение </a:t>
            </a:r>
            <a:r>
              <a:rPr lang="ru-RU" sz="1400" dirty="0" smtClean="0">
                <a:solidFill>
                  <a:srgbClr val="002060"/>
                </a:solidFill>
              </a:rPr>
              <a:t>проблем;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Речь и коммуникация,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предпосылки функциональной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грамотности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7816" y="3503235"/>
            <a:ext cx="2650411" cy="321824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Родители и персонал;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Взаимодействие;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ru-RU" sz="1400" dirty="0" smtClean="0">
                <a:solidFill>
                  <a:srgbClr val="002060"/>
                </a:solidFill>
              </a:rPr>
              <a:t>ечь и мышление;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В</a:t>
            </a:r>
            <a:r>
              <a:rPr lang="ru-RU" sz="1400" dirty="0" smtClean="0">
                <a:solidFill>
                  <a:srgbClr val="002060"/>
                </a:solidFill>
              </a:rPr>
              <a:t>иды активности;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Присмотр и уход за детьми;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Предметно-пространственная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с</a:t>
            </a:r>
            <a:r>
              <a:rPr lang="ru-RU" sz="1400" dirty="0" smtClean="0">
                <a:solidFill>
                  <a:srgbClr val="002060"/>
                </a:solidFill>
              </a:rPr>
              <a:t>реда;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Структурирование программы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5114" y="3503234"/>
            <a:ext cx="2652935" cy="3218243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</a:rPr>
              <a:t>Кадровое обеспечение;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Вовлечение семьи;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Материально-техническое обеспечение;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Образовательная среда: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-образовательное содержание,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-предметно-пространственная среда,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-образовательный процесс;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Безопасность;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Управление </a:t>
            </a:r>
            <a:r>
              <a:rPr lang="ru-RU" sz="1400" dirty="0" smtClean="0">
                <a:solidFill>
                  <a:srgbClr val="002060"/>
                </a:solidFill>
              </a:rPr>
              <a:t>ДОУ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64900" y="4308937"/>
            <a:ext cx="377272" cy="704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2813884" y="4409686"/>
            <a:ext cx="376821" cy="7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1494709" y="2452607"/>
            <a:ext cx="349013" cy="4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25537" y="23045"/>
            <a:ext cx="638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Структурная модель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в</a:t>
            </a:r>
            <a:r>
              <a:rPr lang="ru-RU" sz="2400" dirty="0" smtClean="0">
                <a:solidFill>
                  <a:srgbClr val="FF0000"/>
                </a:solidFill>
              </a:rPr>
              <a:t>нутренней оценки качества образования ДОУ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00713" y="877711"/>
            <a:ext cx="5544615" cy="51012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Повышение эффективности работы ДОУ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6200000">
            <a:off x="4394393" y="-1544373"/>
            <a:ext cx="297671" cy="6336705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118" y="2526069"/>
            <a:ext cx="560881" cy="37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59" y="2534352"/>
            <a:ext cx="560881" cy="3779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781254"/>
            <a:ext cx="8668403" cy="1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589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6618" y="1822582"/>
            <a:ext cx="2907763" cy="401846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Качество образовательных  процессов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334" y="1809148"/>
            <a:ext cx="2933890" cy="396314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Качество образовательной программы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6611" y="1809148"/>
            <a:ext cx="2368749" cy="33864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Качество условий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926" y="2624513"/>
            <a:ext cx="2734166" cy="295483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детского развития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51071" y="2605168"/>
            <a:ext cx="2737857" cy="30793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Оценка условий развития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97038" y="3002602"/>
            <a:ext cx="2743255" cy="445552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Оценочный инструментарий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Шкалы  ЭКЕРС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398" y="2980680"/>
            <a:ext cx="2682147" cy="2578566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Параметры и показатели </a:t>
            </a:r>
            <a:r>
              <a:rPr lang="ru-RU" sz="1300" dirty="0" smtClean="0">
                <a:solidFill>
                  <a:srgbClr val="002060"/>
                </a:solidFill>
              </a:rPr>
              <a:t>Коммуникативное</a:t>
            </a:r>
            <a:r>
              <a:rPr lang="ru-RU" sz="1300" dirty="0">
                <a:solidFill>
                  <a:srgbClr val="002060"/>
                </a:solidFill>
              </a:rPr>
              <a:t>, социальное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и </a:t>
            </a:r>
            <a:r>
              <a:rPr lang="ru-RU" sz="1300" dirty="0" smtClean="0">
                <a:solidFill>
                  <a:srgbClr val="002060"/>
                </a:solidFill>
              </a:rPr>
              <a:t>эмоциональное развитие</a:t>
            </a:r>
            <a:r>
              <a:rPr lang="ru-RU" sz="1300" dirty="0">
                <a:solidFill>
                  <a:srgbClr val="002060"/>
                </a:solidFill>
              </a:rPr>
              <a:t>;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Художественно-эстетическое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развитие;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Умственное развитие,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логическое мышление,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решение </a:t>
            </a:r>
            <a:r>
              <a:rPr lang="ru-RU" sz="1300" dirty="0" smtClean="0">
                <a:solidFill>
                  <a:srgbClr val="002060"/>
                </a:solidFill>
              </a:rPr>
              <a:t>проблем;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Речь и коммуникация,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предпосылки функциональной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грамотности</a:t>
            </a:r>
            <a:endParaRPr lang="ru-RU" sz="1300" dirty="0" smtClean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52363" y="3561593"/>
            <a:ext cx="2650411" cy="1946568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Родители и персонал;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Взаимодействие;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Р</a:t>
            </a:r>
            <a:r>
              <a:rPr lang="ru-RU" sz="1300" dirty="0" smtClean="0">
                <a:solidFill>
                  <a:srgbClr val="002060"/>
                </a:solidFill>
              </a:rPr>
              <a:t>ечь и мышление;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В</a:t>
            </a:r>
            <a:r>
              <a:rPr lang="ru-RU" sz="1300" dirty="0" smtClean="0">
                <a:solidFill>
                  <a:srgbClr val="002060"/>
                </a:solidFill>
              </a:rPr>
              <a:t>иды активности;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Присмотр и уход за детьми;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Предметно-пространственная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с</a:t>
            </a:r>
            <a:r>
              <a:rPr lang="ru-RU" sz="1300" dirty="0" smtClean="0">
                <a:solidFill>
                  <a:srgbClr val="002060"/>
                </a:solidFill>
              </a:rPr>
              <a:t>реда;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Структурирование программы 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11761" y="2987289"/>
            <a:ext cx="2627624" cy="256084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Параметры и показатели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Кадровое обеспечение;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Вовлечение семьи;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Материально-техническое обеспечение;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Образовательная среда: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-образовательное содержание,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-предметно-пространственная среда,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-образовательный процесс;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</a:rPr>
              <a:t>Безопасность;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</a:rPr>
              <a:t>Управление </a:t>
            </a:r>
            <a:r>
              <a:rPr lang="ru-RU" sz="1300" dirty="0" smtClean="0">
                <a:solidFill>
                  <a:srgbClr val="002060"/>
                </a:solidFill>
              </a:rPr>
              <a:t>ДОУ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2051" y="4085490"/>
            <a:ext cx="377272" cy="704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2819317" y="4085490"/>
            <a:ext cx="376821" cy="7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530545" y="2179323"/>
            <a:ext cx="294830" cy="47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6066" y="6069535"/>
            <a:ext cx="3064976" cy="70313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Повышение эффективности работы ДОУ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49859" y="2273966"/>
            <a:ext cx="560881" cy="291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43065" y="2264285"/>
            <a:ext cx="560881" cy="300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8819" y="2272291"/>
            <a:ext cx="8668403" cy="6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8159" y="435392"/>
            <a:ext cx="2243893" cy="45033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Организационно-</a:t>
            </a:r>
            <a:r>
              <a:rPr lang="ru-RU" sz="1400" b="1" dirty="0" err="1" smtClean="0">
                <a:solidFill>
                  <a:srgbClr val="002060"/>
                </a:solidFill>
              </a:rPr>
              <a:t>управленический</a:t>
            </a:r>
            <a:r>
              <a:rPr lang="ru-RU" sz="1400" b="1" dirty="0" smtClean="0">
                <a:solidFill>
                  <a:srgbClr val="002060"/>
                </a:solidFill>
              </a:rPr>
              <a:t> блок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96611" y="445423"/>
            <a:ext cx="2243893" cy="45033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Нормативно-правовой блок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063" y="448434"/>
            <a:ext cx="2243893" cy="45033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Концептуальный блок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0800000" flipH="1">
            <a:off x="2761865" y="588282"/>
            <a:ext cx="575763" cy="17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 flipH="1">
            <a:off x="5718737" y="583115"/>
            <a:ext cx="575763" cy="181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4365761" y="-2226628"/>
            <a:ext cx="305591" cy="657078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886192" flipH="1">
            <a:off x="2401160" y="1539947"/>
            <a:ext cx="575763" cy="15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2907645" flipH="1">
            <a:off x="6078793" y="1523195"/>
            <a:ext cx="575763" cy="173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6200000" flipH="1">
            <a:off x="4399994" y="1539764"/>
            <a:ext cx="260615" cy="157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29707" y="1251528"/>
            <a:ext cx="4577694" cy="286519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Объекты и предмет ВСОКО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2937" y="6131183"/>
            <a:ext cx="2243893" cy="45033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Управленческие решения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60278" y="6127393"/>
            <a:ext cx="2243893" cy="450337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Презентация результатов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8819" y="60987"/>
            <a:ext cx="8668403" cy="30757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МОДЕЛЬ ВНУТРЕННЕЙ ОЦЕНКИ КАЧЕСТВА ОБРАЗОВАНИЯ ДОУ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9886192" flipH="1">
            <a:off x="1895464" y="5846509"/>
            <a:ext cx="575763" cy="15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2426521" flipH="1">
            <a:off x="6687059" y="5840970"/>
            <a:ext cx="575763" cy="15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200000" flipH="1">
            <a:off x="4434142" y="5946123"/>
            <a:ext cx="196454" cy="141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30041" y="5625677"/>
            <a:ext cx="4896544" cy="286519"/>
          </a:xfrm>
          <a:prstGeom prst="roundRect">
            <a:avLst/>
          </a:prstGeom>
          <a:solidFill>
            <a:srgbClr val="EEEA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Анализ результатов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079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911</Words>
  <Application>Microsoft Office PowerPoint</Application>
  <PresentationFormat>Экран (4:3)</PresentationFormat>
  <Paragraphs>201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Специальное оформление</vt:lpstr>
      <vt:lpstr>«СОЗДАНИЕ В ДОШКОЛЬНОЙ ОБРАЗОВАТЕЛЬНОЙ ОРГАНИЗАЦИИ СИСТЕМЫ ВНУТРЕННЕЙ ОЦЕНКИ КАЧЕСТВА ОБРАЗОВАНИЯ НА ОСНОВЕ ШКАЛЫ ECERS-R»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реализации проекта</vt:lpstr>
      <vt:lpstr>Презентация PowerPoint</vt:lpstr>
      <vt:lpstr>Презентация PowerPoint</vt:lpstr>
      <vt:lpstr>Презентация PowerPoint</vt:lpstr>
      <vt:lpstr>План мероприятий по улучшению образовательной пространства ДОУ МДОУ № 5 «Радуга» </vt:lpstr>
      <vt:lpstr>«Перезагрузка» образовательной среды</vt:lpstr>
      <vt:lpstr>Презентация PowerPoint</vt:lpstr>
      <vt:lpstr>Презентация PowerPoint</vt:lpstr>
      <vt:lpstr>Отчуждаемые продукты</vt:lpstr>
      <vt:lpstr>Что нам удалось:</vt:lpstr>
      <vt:lpstr>Приглашаем  к сотрудничеству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</cp:lastModifiedBy>
  <cp:revision>197</cp:revision>
  <cp:lastPrinted>2020-01-15T07:12:33Z</cp:lastPrinted>
  <dcterms:created xsi:type="dcterms:W3CDTF">2009-01-08T12:15:48Z</dcterms:created>
  <dcterms:modified xsi:type="dcterms:W3CDTF">2020-12-04T21:22:48Z</dcterms:modified>
</cp:coreProperties>
</file>