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6" r:id="rId2"/>
    <p:sldId id="275" r:id="rId3"/>
    <p:sldId id="274" r:id="rId4"/>
    <p:sldId id="273" r:id="rId5"/>
    <p:sldId id="272" r:id="rId6"/>
    <p:sldId id="271" r:id="rId7"/>
    <p:sldId id="278" r:id="rId8"/>
    <p:sldId id="279" r:id="rId9"/>
    <p:sldId id="267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F3CD"/>
    <a:srgbClr val="FFEEB7"/>
    <a:srgbClr val="BD92DE"/>
    <a:srgbClr val="2F5B31"/>
    <a:srgbClr val="2F512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3C083-90E5-4E30-A459-7EF8F3C43005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05755-3543-4708-BEC8-16BDB6678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5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pptgrounds.com/wp-content/uploads/2016/03/Orange-Waves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54193" cy="686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7752" y="260648"/>
            <a:ext cx="8278688" cy="305177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990000"/>
                </a:solidFill>
                <a:cs typeface="Arial" panose="020B0604020202020204" pitchFamily="34" charset="0"/>
              </a:rPr>
              <a:t>«Использование дидактических игр в работе с дошкольниками </a:t>
            </a:r>
            <a:r>
              <a:rPr lang="ru-RU" sz="4000" b="1" dirty="0" smtClean="0">
                <a:solidFill>
                  <a:srgbClr val="990000"/>
                </a:solidFill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srgbClr val="990000"/>
                </a:solidFill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990000"/>
                </a:solidFill>
                <a:cs typeface="Arial" panose="020B0604020202020204" pitchFamily="34" charset="0"/>
              </a:rPr>
              <a:t>в </a:t>
            </a:r>
            <a:r>
              <a:rPr lang="ru-RU" sz="4000" b="1" dirty="0">
                <a:solidFill>
                  <a:srgbClr val="990000"/>
                </a:solidFill>
                <a:cs typeface="Arial" panose="020B0604020202020204" pitchFamily="34" charset="0"/>
              </a:rPr>
              <a:t>рамках практического курса «</a:t>
            </a:r>
            <a:r>
              <a:rPr lang="ru-RU" sz="4000" b="1" dirty="0" err="1">
                <a:solidFill>
                  <a:srgbClr val="990000"/>
                </a:solidFill>
                <a:cs typeface="Arial" panose="020B0604020202020204" pitchFamily="34" charset="0"/>
              </a:rPr>
              <a:t>Игралочка</a:t>
            </a:r>
            <a:r>
              <a:rPr lang="ru-RU" sz="4000" b="1" dirty="0" smtClean="0">
                <a:solidFill>
                  <a:srgbClr val="990000"/>
                </a:solidFill>
                <a:cs typeface="Arial" panose="020B0604020202020204" pitchFamily="34" charset="0"/>
              </a:rPr>
              <a:t>»</a:t>
            </a:r>
            <a:endParaRPr lang="ru-RU" sz="4000" b="1" dirty="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653136"/>
            <a:ext cx="7982744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Материал подготовила:</a:t>
            </a:r>
          </a:p>
          <a:p>
            <a:pPr algn="r"/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тарший воспитатель </a:t>
            </a:r>
          </a:p>
          <a:p>
            <a:pPr algn="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Козлова И.В.</a:t>
            </a:r>
          </a:p>
          <a:p>
            <a:pPr algn="r"/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</a:rPr>
              <a:t>20 марта 2019</a:t>
            </a:r>
            <a:endParaRPr lang="ru-RU" sz="19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61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pptgrounds.com/wp-content/uploads/2016/03/Orange-Waves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54193" cy="686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media.istockphoto.com/vectors/marching-band-c-vector-id475428099?k=6&amp;m=475428099&amp;s=612x612&amp;w=0&amp;h=-boxdMtDIcK9aytnbxpHCyzLyvFGd1GwZVsFV6KDuMM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744" y="2060848"/>
            <a:ext cx="6336704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417" y="1052736"/>
            <a:ext cx="8983358" cy="45365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ПАРАД ДИДАКТИЧЕСКИХ ИГР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710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pptgrounds.com/wp-content/uploads/2016/03/Orange-Waves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193" cy="691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358" y="1412776"/>
            <a:ext cx="4896544" cy="374441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990000"/>
                </a:solidFill>
                <a:cs typeface="Arial" panose="020B0604020202020204" pitchFamily="34" charset="0"/>
              </a:rPr>
              <a:t>«Математику уже затем учить надо, что она ум в порядок приводит»</a:t>
            </a:r>
            <a:endParaRPr lang="ru-RU" b="1" i="1" dirty="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2" descr="https://fs00.infourok.ru/images/doc/220/8542/1/img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27637" r="55639" b="2014"/>
          <a:stretch/>
        </p:blipFill>
        <p:spPr bwMode="auto">
          <a:xfrm>
            <a:off x="6012160" y="188640"/>
            <a:ext cx="2868073" cy="392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41566" y="4298931"/>
            <a:ext cx="220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Михаил </a:t>
            </a:r>
            <a:r>
              <a:rPr lang="ru-RU" dirty="0">
                <a:solidFill>
                  <a:srgbClr val="990000"/>
                </a:solidFill>
              </a:rPr>
              <a:t>Васильевич </a:t>
            </a:r>
            <a:endParaRPr lang="ru-RU" dirty="0" smtClean="0">
              <a:solidFill>
                <a:srgbClr val="990000"/>
              </a:solidFill>
            </a:endParaRPr>
          </a:p>
          <a:p>
            <a:pPr algn="ctr"/>
            <a:r>
              <a:rPr lang="ru-RU" dirty="0" smtClean="0">
                <a:solidFill>
                  <a:srgbClr val="990000"/>
                </a:solidFill>
              </a:rPr>
              <a:t>Ломоносов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3405826"/>
            <a:ext cx="8229600" cy="2938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3106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pptgrounds.com/wp-content/uploads/2016/03/Orange-Waves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54193" cy="686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56" y="116632"/>
            <a:ext cx="8892480" cy="2092534"/>
          </a:xfrm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990000"/>
                </a:solidFill>
              </a:rPr>
              <a:t>Деятельностные</a:t>
            </a:r>
            <a:r>
              <a:rPr lang="ru-RU" sz="3600" b="1" dirty="0">
                <a:solidFill>
                  <a:srgbClr val="990000"/>
                </a:solidFill>
              </a:rPr>
              <a:t> способности проявляются и формируются только в деятельности. </a:t>
            </a:r>
            <a:r>
              <a:rPr lang="ru-RU" sz="3600" b="1" dirty="0" smtClean="0">
                <a:solidFill>
                  <a:srgbClr val="990000"/>
                </a:solidFill>
              </a:rPr>
              <a:t/>
            </a:r>
            <a:br>
              <a:rPr lang="ru-RU" sz="3600" b="1" dirty="0" smtClean="0">
                <a:solidFill>
                  <a:srgbClr val="990000"/>
                </a:solidFill>
              </a:rPr>
            </a:br>
            <a:r>
              <a:rPr lang="ru-RU" sz="3600" dirty="0" smtClean="0">
                <a:solidFill>
                  <a:srgbClr val="990000"/>
                </a:solidFill>
              </a:rPr>
              <a:t>С.Л</a:t>
            </a:r>
            <a:r>
              <a:rPr lang="ru-RU" sz="3600" dirty="0">
                <a:solidFill>
                  <a:srgbClr val="990000"/>
                </a:solidFill>
              </a:rPr>
              <a:t>. Рудинштейн</a:t>
            </a:r>
          </a:p>
        </p:txBody>
      </p:sp>
      <p:pic>
        <p:nvPicPr>
          <p:cNvPr id="8" name="Picture 4" descr="http://dc7-pz.ucoz.ru/2013-2014/3/yanvar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256584" cy="461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18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pptgrounds.com/wp-content/uploads/2016/03/Orange-Waves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54193" cy="686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990000"/>
                </a:solidFill>
              </a:rPr>
              <a:t>Наиболее важным является понимание того, что специально организованный процесс обучения позволяет создать условия для развития ребенка. </a:t>
            </a:r>
            <a:r>
              <a:rPr lang="ru-RU" sz="3600" dirty="0" smtClean="0">
                <a:solidFill>
                  <a:srgbClr val="990000"/>
                </a:solidFill>
              </a:rPr>
              <a:t/>
            </a:r>
            <a:br>
              <a:rPr lang="ru-RU" sz="3600" dirty="0" smtClean="0">
                <a:solidFill>
                  <a:srgbClr val="990000"/>
                </a:solidFill>
              </a:rPr>
            </a:br>
            <a:r>
              <a:rPr lang="ru-RU" sz="3600" dirty="0" smtClean="0">
                <a:solidFill>
                  <a:srgbClr val="990000"/>
                </a:solidFill>
              </a:rPr>
              <a:t>Л.С</a:t>
            </a:r>
            <a:r>
              <a:rPr lang="ru-RU" sz="3600" dirty="0">
                <a:solidFill>
                  <a:srgbClr val="990000"/>
                </a:solidFill>
              </a:rPr>
              <a:t>. </a:t>
            </a:r>
            <a:r>
              <a:rPr lang="ru-RU" sz="3600" dirty="0" smtClean="0">
                <a:solidFill>
                  <a:srgbClr val="990000"/>
                </a:solidFill>
              </a:rPr>
              <a:t>Выготский</a:t>
            </a:r>
            <a:endParaRPr lang="ru-RU" sz="3600" dirty="0">
              <a:solidFill>
                <a:srgbClr val="990000"/>
              </a:solidFill>
            </a:endParaRPr>
          </a:p>
        </p:txBody>
      </p:sp>
      <p:pic>
        <p:nvPicPr>
          <p:cNvPr id="6" name="Picture 6" descr="http://ms-nn.com/wp-content/uploads/2014/09/shutterstock_v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10278"/>
            <a:ext cx="3437112" cy="286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48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pptgrounds.com/wp-content/uploads/2016/03/Orange-Waves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54193" cy="686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918" y="116632"/>
            <a:ext cx="5383673" cy="38632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990000"/>
                </a:solidFill>
              </a:rPr>
              <a:t>Вопрос: </a:t>
            </a:r>
            <a:r>
              <a:rPr lang="ru-RU" b="1" dirty="0" smtClean="0">
                <a:solidFill>
                  <a:srgbClr val="990000"/>
                </a:solidFill>
              </a:rPr>
              <a:t/>
            </a:r>
            <a:br>
              <a:rPr lang="ru-RU" b="1" dirty="0" smtClean="0">
                <a:solidFill>
                  <a:srgbClr val="990000"/>
                </a:solidFill>
              </a:rPr>
            </a:br>
            <a:r>
              <a:rPr lang="ru-RU" b="1" dirty="0" smtClean="0">
                <a:solidFill>
                  <a:srgbClr val="990000"/>
                </a:solidFill>
              </a:rPr>
              <a:t>Какие </a:t>
            </a:r>
            <a:r>
              <a:rPr lang="ru-RU" b="1" dirty="0">
                <a:solidFill>
                  <a:srgbClr val="990000"/>
                </a:solidFill>
              </a:rPr>
              <a:t>два вида наглядного материала используются в детском саду? </a:t>
            </a:r>
          </a:p>
        </p:txBody>
      </p:sp>
      <p:pic>
        <p:nvPicPr>
          <p:cNvPr id="5" name="Picture 8" descr="http://igrobukvoteka-shop.ru/uploads/product/303000/303025/3030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r="5701"/>
          <a:stretch/>
        </p:blipFill>
        <p:spPr bwMode="auto">
          <a:xfrm rot="20871428">
            <a:off x="668495" y="511855"/>
            <a:ext cx="2802963" cy="38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jili-bili.ru/files/otzivi/big/55615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62245"/>
            <a:ext cx="3670775" cy="275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699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pptgrounds.com/wp-content/uploads/2016/03/Orange-Waves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54193" cy="686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00" y="404664"/>
            <a:ext cx="8928992" cy="285293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990000"/>
                </a:solidFill>
              </a:rPr>
              <a:t>Вопрос: </a:t>
            </a:r>
            <a:r>
              <a:rPr lang="ru-RU" sz="3600" b="1" dirty="0" smtClean="0">
                <a:solidFill>
                  <a:srgbClr val="990000"/>
                </a:solidFill>
              </a:rPr>
              <a:t/>
            </a:r>
            <a:br>
              <a:rPr lang="ru-RU" sz="3600" b="1" dirty="0" smtClean="0">
                <a:solidFill>
                  <a:srgbClr val="990000"/>
                </a:solidFill>
              </a:rPr>
            </a:br>
            <a:r>
              <a:rPr lang="ru-RU" sz="3600" b="1" dirty="0" smtClean="0">
                <a:solidFill>
                  <a:srgbClr val="990000"/>
                </a:solidFill>
              </a:rPr>
              <a:t>Какие </a:t>
            </a:r>
            <a:r>
              <a:rPr lang="ru-RU" sz="3600" b="1" dirty="0">
                <a:solidFill>
                  <a:srgbClr val="990000"/>
                </a:solidFill>
              </a:rPr>
              <a:t>разделы по ФЭМП </a:t>
            </a:r>
            <a:r>
              <a:rPr lang="ru-RU" sz="3600" b="1" dirty="0" smtClean="0">
                <a:solidFill>
                  <a:srgbClr val="990000"/>
                </a:solidFill>
              </a:rPr>
              <a:t/>
            </a:r>
            <a:br>
              <a:rPr lang="ru-RU" sz="3600" b="1" dirty="0" smtClean="0">
                <a:solidFill>
                  <a:srgbClr val="990000"/>
                </a:solidFill>
              </a:rPr>
            </a:br>
            <a:r>
              <a:rPr lang="ru-RU" sz="3600" b="1" dirty="0" smtClean="0">
                <a:solidFill>
                  <a:srgbClr val="990000"/>
                </a:solidFill>
              </a:rPr>
              <a:t>могут </a:t>
            </a:r>
            <a:r>
              <a:rPr lang="ru-RU" sz="3600" b="1" dirty="0">
                <a:solidFill>
                  <a:srgbClr val="990000"/>
                </a:solidFill>
              </a:rPr>
              <a:t>быть включены в </a:t>
            </a:r>
            <a:r>
              <a:rPr lang="ru-RU" sz="3600" b="1" dirty="0" smtClean="0">
                <a:solidFill>
                  <a:srgbClr val="990000"/>
                </a:solidFill>
              </a:rPr>
              <a:t>любую образовательную программу дошкольного образования</a:t>
            </a:r>
            <a:r>
              <a:rPr lang="ru-RU" sz="3600" b="1" dirty="0">
                <a:solidFill>
                  <a:srgbClr val="990000"/>
                </a:solidFill>
              </a:rPr>
              <a:t>?</a:t>
            </a:r>
          </a:p>
        </p:txBody>
      </p:sp>
      <p:pic>
        <p:nvPicPr>
          <p:cNvPr id="6" name="Picture 14" descr="https://avatars.mds.yandex.net/get-pdb/199965/295e6be4-b6ce-4a98-9095-708a8d9ae1c0/s1200?webp=fals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71222"/>
            <a:ext cx="6860704" cy="411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03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pptgrounds.com/wp-content/uploads/2016/03/Orange-Waves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54193" cy="686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990000"/>
                </a:solidFill>
              </a:rPr>
              <a:t>Программа курса «</a:t>
            </a:r>
            <a:r>
              <a:rPr lang="ru-RU" sz="3600" b="1" dirty="0" err="1">
                <a:solidFill>
                  <a:srgbClr val="990000"/>
                </a:solidFill>
              </a:rPr>
              <a:t>Игралочки</a:t>
            </a:r>
            <a:r>
              <a:rPr lang="ru-RU" sz="3600" b="1" dirty="0">
                <a:solidFill>
                  <a:srgbClr val="990000"/>
                </a:solidFill>
              </a:rPr>
              <a:t>» </a:t>
            </a:r>
            <a:r>
              <a:rPr lang="ru-RU" sz="3600" b="1" dirty="0" smtClean="0">
                <a:solidFill>
                  <a:srgbClr val="990000"/>
                </a:solidFill>
              </a:rPr>
              <a:t>предусматривает </a:t>
            </a:r>
            <a:r>
              <a:rPr lang="ru-RU" sz="3600" b="1" dirty="0">
                <a:solidFill>
                  <a:srgbClr val="990000"/>
                </a:solidFill>
              </a:rPr>
              <a:t>разделы: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В младшем дошкольном возрасте (от 3 до 5 лет)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«Сравнение предметов и групп предметов»,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«Числа 1-8»,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«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Пространcтвенно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-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временныe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представления»,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«Величины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»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В старшем дошкольном возрасте (от 5 до 7 лет)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«Общие понятия»,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«Числа и операции над ними»,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«Пространственно-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временныe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представления»,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«Геометрические фигуры и величины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»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021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pptgrounds.com/wp-content/uploads/2016/03/Orange-Waves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54193" cy="686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1507"/>
            <a:ext cx="8229600" cy="229026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990000"/>
                </a:solidFill>
              </a:rPr>
              <a:t>Вопрос: </a:t>
            </a:r>
            <a:r>
              <a:rPr lang="ru-RU" sz="3600" b="1" dirty="0" smtClean="0">
                <a:solidFill>
                  <a:srgbClr val="990000"/>
                </a:solidFill>
              </a:rPr>
              <a:t/>
            </a:r>
            <a:br>
              <a:rPr lang="ru-RU" sz="3600" b="1" dirty="0" smtClean="0">
                <a:solidFill>
                  <a:srgbClr val="990000"/>
                </a:solidFill>
              </a:rPr>
            </a:br>
            <a:r>
              <a:rPr lang="ru-RU" sz="3600" b="1" dirty="0" smtClean="0">
                <a:solidFill>
                  <a:srgbClr val="990000"/>
                </a:solidFill>
              </a:rPr>
              <a:t>Каким </a:t>
            </a:r>
            <a:r>
              <a:rPr lang="ru-RU" sz="3600" b="1" dirty="0">
                <a:solidFill>
                  <a:srgbClr val="990000"/>
                </a:solidFill>
              </a:rPr>
              <a:t>требованиям должен соответствовать наглядный материал на занятиях по ФЭМП? </a:t>
            </a:r>
          </a:p>
        </p:txBody>
      </p:sp>
      <p:pic>
        <p:nvPicPr>
          <p:cNvPr id="6" name="Picture 18" descr="https://www.intelkot.ru/upload/6894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47"/>
          <a:stretch/>
        </p:blipFill>
        <p:spPr bwMode="auto">
          <a:xfrm>
            <a:off x="1264038" y="3323508"/>
            <a:ext cx="6615924" cy="250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09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pptgrounds.com/wp-content/uploads/2016/03/Orange-Waves-Powerpoint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18"/>
            <a:ext cx="9154193" cy="686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0" descr="https://c-static.karusel-tv.ru/media/suit/product_cover_profile/media/shop_product/ozon/1015831954.jpg?455dbe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6" r="14016"/>
          <a:stretch/>
        </p:blipFill>
        <p:spPr bwMode="auto">
          <a:xfrm>
            <a:off x="1074385" y="404664"/>
            <a:ext cx="2809444" cy="28543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26313" y="260648"/>
            <a:ext cx="648072" cy="626368"/>
          </a:xfrm>
          <a:prstGeom prst="ellipse">
            <a:avLst/>
          </a:prstGeom>
          <a:solidFill>
            <a:schemeClr val="accent2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https://cdn.pricearchive.org/images/aliexpress.com/32794393786/KiWarm-6pcs-set-Miniatures-Plastic-Pizza-Slices-Ornaments-Childrens-Kids-Pretend-Dinner-Kitchen-Play-Food-To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" r="537" b="2567"/>
          <a:stretch/>
        </p:blipFill>
        <p:spPr bwMode="auto">
          <a:xfrm>
            <a:off x="5148064" y="392181"/>
            <a:ext cx="2916352" cy="28543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8064416" y="260648"/>
            <a:ext cx="648072" cy="626368"/>
          </a:xfrm>
          <a:prstGeom prst="ellipse">
            <a:avLst/>
          </a:prstGeom>
          <a:solidFill>
            <a:schemeClr val="accent2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7" name="Picture 2" descr="https://i.ytimg.com/vi/lxwHIs_TrtE/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8" r="23453"/>
          <a:stretch/>
        </p:blipFill>
        <p:spPr bwMode="auto">
          <a:xfrm>
            <a:off x="972056" y="3618876"/>
            <a:ext cx="2898479" cy="28543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risovashki.tv/media/content_images/2017/06/06/Eight-colour-wheel-2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893" y="3639629"/>
            <a:ext cx="2910568" cy="29069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426313" y="5838192"/>
            <a:ext cx="648072" cy="626368"/>
          </a:xfrm>
          <a:prstGeom prst="ellipse">
            <a:avLst/>
          </a:prstGeom>
          <a:solidFill>
            <a:schemeClr val="accent2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Овал 9"/>
          <p:cNvSpPr/>
          <p:nvPr/>
        </p:nvSpPr>
        <p:spPr>
          <a:xfrm>
            <a:off x="8190516" y="5846810"/>
            <a:ext cx="648072" cy="626368"/>
          </a:xfrm>
          <a:prstGeom prst="ellipse">
            <a:avLst/>
          </a:prstGeom>
          <a:solidFill>
            <a:schemeClr val="accent2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801209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</TotalTime>
  <Words>148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«Использование дидактических игр в работе с дошкольниками  в рамках практического курса «Игралочка»</vt:lpstr>
      <vt:lpstr>«Математику уже затем учить надо, что она ум в порядок приводит»</vt:lpstr>
      <vt:lpstr>Деятельностные способности проявляются и формируются только в деятельности.  С.Л. Рудинштейн</vt:lpstr>
      <vt:lpstr>Наиболее важным является понимание того, что специально организованный процесс обучения позволяет создать условия для развития ребенка.  Л.С. Выготский</vt:lpstr>
      <vt:lpstr>Вопрос:  Какие два вида наглядного материала используются в детском саду? </vt:lpstr>
      <vt:lpstr>Вопрос:  Какие разделы по ФЭМП  могут быть включены в любую образовательную программу дошкольного образования?</vt:lpstr>
      <vt:lpstr>Программа курса «Игралочки» предусматривает разделы:</vt:lpstr>
      <vt:lpstr>Вопрос:  Каким требованиям должен соответствовать наглядный материал на занятиях по ФЭМП?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193</cp:revision>
  <dcterms:created xsi:type="dcterms:W3CDTF">2017-11-16T20:26:30Z</dcterms:created>
  <dcterms:modified xsi:type="dcterms:W3CDTF">2019-06-14T11:43:59Z</dcterms:modified>
</cp:coreProperties>
</file>