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1.jpg" ContentType="image/jpeg"/>
  <Override PartName="/ppt/media/image12.jpg" ContentType="image/jpeg"/>
  <Override PartName="/ppt/media/image17.jpg" ContentType="image/jpeg"/>
  <Override PartName="/ppt/media/image19.jpg" ContentType="image/jpeg"/>
  <Override PartName="/ppt/media/image21.jpg" ContentType="image/jpeg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90" r:id="rId4"/>
    <p:sldId id="291" r:id="rId5"/>
    <p:sldId id="292" r:id="rId6"/>
    <p:sldId id="293" r:id="rId7"/>
    <p:sldId id="295" r:id="rId8"/>
    <p:sldId id="261" r:id="rId9"/>
    <p:sldId id="28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6B6F8-E574-470F-8104-CB6A39C2864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9486EE5-95A0-421B-92F4-0199F8272153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Знакомство с профессиями ТМЗ </a:t>
          </a:r>
        </a:p>
      </dgm:t>
    </dgm:pt>
    <dgm:pt modelId="{C32F971B-1F3F-498D-A541-A1B518B9C90C}" type="parTrans" cxnId="{A5DF6E3F-BA26-46BE-8603-7F4DA2180561}">
      <dgm:prSet/>
      <dgm:spPr/>
      <dgm:t>
        <a:bodyPr/>
        <a:lstStyle/>
        <a:p>
          <a:endParaRPr lang="ru-RU"/>
        </a:p>
      </dgm:t>
    </dgm:pt>
    <dgm:pt modelId="{B0EC66B5-EAD5-49CC-980B-77A8B2DDFD4D}" type="sibTrans" cxnId="{A5DF6E3F-BA26-46BE-8603-7F4DA2180561}">
      <dgm:prSet/>
      <dgm:spPr/>
      <dgm:t>
        <a:bodyPr/>
        <a:lstStyle/>
        <a:p>
          <a:endParaRPr lang="ru-RU"/>
        </a:p>
      </dgm:t>
    </dgm:pt>
    <dgm:pt modelId="{72E81B5F-FE31-452B-9845-472608B34B15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Конструктивное создание макета завода</a:t>
          </a:r>
        </a:p>
      </dgm:t>
    </dgm:pt>
    <dgm:pt modelId="{53EE49D4-6F23-4F55-86D8-904B80323718}" type="parTrans" cxnId="{E4207761-3B43-4076-9304-9283D95D646B}">
      <dgm:prSet/>
      <dgm:spPr/>
      <dgm:t>
        <a:bodyPr/>
        <a:lstStyle/>
        <a:p>
          <a:endParaRPr lang="ru-RU"/>
        </a:p>
      </dgm:t>
    </dgm:pt>
    <dgm:pt modelId="{BD883506-A03B-4816-A198-4591237640B9}" type="sibTrans" cxnId="{E4207761-3B43-4076-9304-9283D95D646B}">
      <dgm:prSet/>
      <dgm:spPr/>
      <dgm:t>
        <a:bodyPr/>
        <a:lstStyle/>
        <a:p>
          <a:endParaRPr lang="ru-RU"/>
        </a:p>
      </dgm:t>
    </dgm:pt>
    <dgm:pt modelId="{0AC00C56-714F-4664-AD92-60BCD55FABA8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Конструктивно-техническое создание машин-помощников</a:t>
          </a:r>
        </a:p>
      </dgm:t>
    </dgm:pt>
    <dgm:pt modelId="{8F92FCE0-E9F0-4848-A060-FDE2279C2341}" type="parTrans" cxnId="{D69D0FA8-4FF8-4312-91F9-1134A820D0FC}">
      <dgm:prSet/>
      <dgm:spPr/>
      <dgm:t>
        <a:bodyPr/>
        <a:lstStyle/>
        <a:p>
          <a:endParaRPr lang="ru-RU"/>
        </a:p>
      </dgm:t>
    </dgm:pt>
    <dgm:pt modelId="{1E9B6E4F-A222-4D56-B3E2-D0165AE146CA}" type="sibTrans" cxnId="{D69D0FA8-4FF8-4312-91F9-1134A820D0FC}">
      <dgm:prSet/>
      <dgm:spPr/>
      <dgm:t>
        <a:bodyPr/>
        <a:lstStyle/>
        <a:p>
          <a:endParaRPr lang="ru-RU"/>
        </a:p>
      </dgm:t>
    </dgm:pt>
    <dgm:pt modelId="{8BAE33CF-1367-449E-A52A-756D831C96A5}" type="pres">
      <dgm:prSet presAssocID="{3AC6B6F8-E574-470F-8104-CB6A39C28649}" presName="outerComposite" presStyleCnt="0">
        <dgm:presLayoutVars>
          <dgm:chMax val="5"/>
          <dgm:dir/>
          <dgm:resizeHandles val="exact"/>
        </dgm:presLayoutVars>
      </dgm:prSet>
      <dgm:spPr/>
    </dgm:pt>
    <dgm:pt modelId="{660DDCC1-A7A3-45B2-AF38-C24964F56AE9}" type="pres">
      <dgm:prSet presAssocID="{3AC6B6F8-E574-470F-8104-CB6A39C28649}" presName="dummyMaxCanvas" presStyleCnt="0">
        <dgm:presLayoutVars/>
      </dgm:prSet>
      <dgm:spPr/>
    </dgm:pt>
    <dgm:pt modelId="{67527AFB-E09A-4796-996F-591003B93C00}" type="pres">
      <dgm:prSet presAssocID="{3AC6B6F8-E574-470F-8104-CB6A39C28649}" presName="ThreeNodes_1" presStyleLbl="node1" presStyleIdx="0" presStyleCnt="3">
        <dgm:presLayoutVars>
          <dgm:bulletEnabled val="1"/>
        </dgm:presLayoutVars>
      </dgm:prSet>
      <dgm:spPr/>
    </dgm:pt>
    <dgm:pt modelId="{F4917575-DA26-47E8-8D56-97C5D15816B5}" type="pres">
      <dgm:prSet presAssocID="{3AC6B6F8-E574-470F-8104-CB6A39C28649}" presName="ThreeNodes_2" presStyleLbl="node1" presStyleIdx="1" presStyleCnt="3">
        <dgm:presLayoutVars>
          <dgm:bulletEnabled val="1"/>
        </dgm:presLayoutVars>
      </dgm:prSet>
      <dgm:spPr/>
    </dgm:pt>
    <dgm:pt modelId="{082EAFCD-009D-4780-9103-254179FA8E08}" type="pres">
      <dgm:prSet presAssocID="{3AC6B6F8-E574-470F-8104-CB6A39C28649}" presName="ThreeNodes_3" presStyleLbl="node1" presStyleIdx="2" presStyleCnt="3" custLinFactNeighborX="615" custLinFactNeighborY="-1528">
        <dgm:presLayoutVars>
          <dgm:bulletEnabled val="1"/>
        </dgm:presLayoutVars>
      </dgm:prSet>
      <dgm:spPr/>
    </dgm:pt>
    <dgm:pt modelId="{B8DB9A9F-D4D1-4FBF-9460-A521DE26A1C6}" type="pres">
      <dgm:prSet presAssocID="{3AC6B6F8-E574-470F-8104-CB6A39C28649}" presName="ThreeConn_1-2" presStyleLbl="fgAccFollowNode1" presStyleIdx="0" presStyleCnt="2">
        <dgm:presLayoutVars>
          <dgm:bulletEnabled val="1"/>
        </dgm:presLayoutVars>
      </dgm:prSet>
      <dgm:spPr/>
    </dgm:pt>
    <dgm:pt modelId="{5725E13F-66B5-401C-891E-23635A42CDCD}" type="pres">
      <dgm:prSet presAssocID="{3AC6B6F8-E574-470F-8104-CB6A39C28649}" presName="ThreeConn_2-3" presStyleLbl="fgAccFollowNode1" presStyleIdx="1" presStyleCnt="2">
        <dgm:presLayoutVars>
          <dgm:bulletEnabled val="1"/>
        </dgm:presLayoutVars>
      </dgm:prSet>
      <dgm:spPr/>
    </dgm:pt>
    <dgm:pt modelId="{65CEF3C7-12A7-4D07-829C-A02913BCD1E6}" type="pres">
      <dgm:prSet presAssocID="{3AC6B6F8-E574-470F-8104-CB6A39C28649}" presName="ThreeNodes_1_text" presStyleLbl="node1" presStyleIdx="2" presStyleCnt="3">
        <dgm:presLayoutVars>
          <dgm:bulletEnabled val="1"/>
        </dgm:presLayoutVars>
      </dgm:prSet>
      <dgm:spPr/>
    </dgm:pt>
    <dgm:pt modelId="{9937E8BF-4AB5-475F-A3A1-7FDC396A5384}" type="pres">
      <dgm:prSet presAssocID="{3AC6B6F8-E574-470F-8104-CB6A39C28649}" presName="ThreeNodes_2_text" presStyleLbl="node1" presStyleIdx="2" presStyleCnt="3">
        <dgm:presLayoutVars>
          <dgm:bulletEnabled val="1"/>
        </dgm:presLayoutVars>
      </dgm:prSet>
      <dgm:spPr/>
    </dgm:pt>
    <dgm:pt modelId="{9B36EF4D-0554-4583-AF25-52CC3EA8F3A3}" type="pres">
      <dgm:prSet presAssocID="{3AC6B6F8-E574-470F-8104-CB6A39C2864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0E47425-3413-4D62-BBDC-4696FB3DE817}" type="presOf" srcId="{39486EE5-95A0-421B-92F4-0199F8272153}" destId="{65CEF3C7-12A7-4D07-829C-A02913BCD1E6}" srcOrd="1" destOrd="0" presId="urn:microsoft.com/office/officeart/2005/8/layout/vProcess5"/>
    <dgm:cxn modelId="{A5DF6E3F-BA26-46BE-8603-7F4DA2180561}" srcId="{3AC6B6F8-E574-470F-8104-CB6A39C28649}" destId="{39486EE5-95A0-421B-92F4-0199F8272153}" srcOrd="0" destOrd="0" parTransId="{C32F971B-1F3F-498D-A541-A1B518B9C90C}" sibTransId="{B0EC66B5-EAD5-49CC-980B-77A8B2DDFD4D}"/>
    <dgm:cxn modelId="{E4207761-3B43-4076-9304-9283D95D646B}" srcId="{3AC6B6F8-E574-470F-8104-CB6A39C28649}" destId="{72E81B5F-FE31-452B-9845-472608B34B15}" srcOrd="1" destOrd="0" parTransId="{53EE49D4-6F23-4F55-86D8-904B80323718}" sibTransId="{BD883506-A03B-4816-A198-4591237640B9}"/>
    <dgm:cxn modelId="{F30F0368-059C-49F8-8D9C-465B41115674}" type="presOf" srcId="{39486EE5-95A0-421B-92F4-0199F8272153}" destId="{67527AFB-E09A-4796-996F-591003B93C00}" srcOrd="0" destOrd="0" presId="urn:microsoft.com/office/officeart/2005/8/layout/vProcess5"/>
    <dgm:cxn modelId="{FF74AA7F-79A1-460D-91DB-C26ECD2724F7}" type="presOf" srcId="{B0EC66B5-EAD5-49CC-980B-77A8B2DDFD4D}" destId="{B8DB9A9F-D4D1-4FBF-9460-A521DE26A1C6}" srcOrd="0" destOrd="0" presId="urn:microsoft.com/office/officeart/2005/8/layout/vProcess5"/>
    <dgm:cxn modelId="{576EC07F-F718-4F2A-8556-12981B692AFF}" type="presOf" srcId="{72E81B5F-FE31-452B-9845-472608B34B15}" destId="{9937E8BF-4AB5-475F-A3A1-7FDC396A5384}" srcOrd="1" destOrd="0" presId="urn:microsoft.com/office/officeart/2005/8/layout/vProcess5"/>
    <dgm:cxn modelId="{C21B1887-542D-4B20-8530-22242BDD01E5}" type="presOf" srcId="{BD883506-A03B-4816-A198-4591237640B9}" destId="{5725E13F-66B5-401C-891E-23635A42CDCD}" srcOrd="0" destOrd="0" presId="urn:microsoft.com/office/officeart/2005/8/layout/vProcess5"/>
    <dgm:cxn modelId="{D69D0FA8-4FF8-4312-91F9-1134A820D0FC}" srcId="{3AC6B6F8-E574-470F-8104-CB6A39C28649}" destId="{0AC00C56-714F-4664-AD92-60BCD55FABA8}" srcOrd="2" destOrd="0" parTransId="{8F92FCE0-E9F0-4848-A060-FDE2279C2341}" sibTransId="{1E9B6E4F-A222-4D56-B3E2-D0165AE146CA}"/>
    <dgm:cxn modelId="{338BB6B0-F904-47EC-B55F-86CEBFB52357}" type="presOf" srcId="{0AC00C56-714F-4664-AD92-60BCD55FABA8}" destId="{9B36EF4D-0554-4583-AF25-52CC3EA8F3A3}" srcOrd="1" destOrd="0" presId="urn:microsoft.com/office/officeart/2005/8/layout/vProcess5"/>
    <dgm:cxn modelId="{3CD256B7-CADC-465F-8FA3-7C29B56414E9}" type="presOf" srcId="{0AC00C56-714F-4664-AD92-60BCD55FABA8}" destId="{082EAFCD-009D-4780-9103-254179FA8E08}" srcOrd="0" destOrd="0" presId="urn:microsoft.com/office/officeart/2005/8/layout/vProcess5"/>
    <dgm:cxn modelId="{1F1794D8-2581-41EE-927C-93E71F14EA28}" type="presOf" srcId="{72E81B5F-FE31-452B-9845-472608B34B15}" destId="{F4917575-DA26-47E8-8D56-97C5D15816B5}" srcOrd="0" destOrd="0" presId="urn:microsoft.com/office/officeart/2005/8/layout/vProcess5"/>
    <dgm:cxn modelId="{56EBEDF0-CC32-481E-A39E-FD3D6B214B85}" type="presOf" srcId="{3AC6B6F8-E574-470F-8104-CB6A39C28649}" destId="{8BAE33CF-1367-449E-A52A-756D831C96A5}" srcOrd="0" destOrd="0" presId="urn:microsoft.com/office/officeart/2005/8/layout/vProcess5"/>
    <dgm:cxn modelId="{AFE7D957-A9FF-4495-8267-25507DF08F67}" type="presParOf" srcId="{8BAE33CF-1367-449E-A52A-756D831C96A5}" destId="{660DDCC1-A7A3-45B2-AF38-C24964F56AE9}" srcOrd="0" destOrd="0" presId="urn:microsoft.com/office/officeart/2005/8/layout/vProcess5"/>
    <dgm:cxn modelId="{0AFA9008-07DE-48E0-BC02-9E3A9923EF03}" type="presParOf" srcId="{8BAE33CF-1367-449E-A52A-756D831C96A5}" destId="{67527AFB-E09A-4796-996F-591003B93C00}" srcOrd="1" destOrd="0" presId="urn:microsoft.com/office/officeart/2005/8/layout/vProcess5"/>
    <dgm:cxn modelId="{E8EC4B74-A28F-46D2-A2BA-E66C4EB3FFBA}" type="presParOf" srcId="{8BAE33CF-1367-449E-A52A-756D831C96A5}" destId="{F4917575-DA26-47E8-8D56-97C5D15816B5}" srcOrd="2" destOrd="0" presId="urn:microsoft.com/office/officeart/2005/8/layout/vProcess5"/>
    <dgm:cxn modelId="{1279892D-9B21-473D-9C65-F527DAA9E970}" type="presParOf" srcId="{8BAE33CF-1367-449E-A52A-756D831C96A5}" destId="{082EAFCD-009D-4780-9103-254179FA8E08}" srcOrd="3" destOrd="0" presId="urn:microsoft.com/office/officeart/2005/8/layout/vProcess5"/>
    <dgm:cxn modelId="{9D3BC8E2-EE45-4618-8315-9DF668D21A7F}" type="presParOf" srcId="{8BAE33CF-1367-449E-A52A-756D831C96A5}" destId="{B8DB9A9F-D4D1-4FBF-9460-A521DE26A1C6}" srcOrd="4" destOrd="0" presId="urn:microsoft.com/office/officeart/2005/8/layout/vProcess5"/>
    <dgm:cxn modelId="{5362C5DC-E886-413A-AEAA-48B425606C5D}" type="presParOf" srcId="{8BAE33CF-1367-449E-A52A-756D831C96A5}" destId="{5725E13F-66B5-401C-891E-23635A42CDCD}" srcOrd="5" destOrd="0" presId="urn:microsoft.com/office/officeart/2005/8/layout/vProcess5"/>
    <dgm:cxn modelId="{3AD5355B-553A-495B-8E42-DA1BD80767BD}" type="presParOf" srcId="{8BAE33CF-1367-449E-A52A-756D831C96A5}" destId="{65CEF3C7-12A7-4D07-829C-A02913BCD1E6}" srcOrd="6" destOrd="0" presId="urn:microsoft.com/office/officeart/2005/8/layout/vProcess5"/>
    <dgm:cxn modelId="{40B1E0F5-EF63-4D63-93FB-15BA82E4FD08}" type="presParOf" srcId="{8BAE33CF-1367-449E-A52A-756D831C96A5}" destId="{9937E8BF-4AB5-475F-A3A1-7FDC396A5384}" srcOrd="7" destOrd="0" presId="urn:microsoft.com/office/officeart/2005/8/layout/vProcess5"/>
    <dgm:cxn modelId="{4231947D-ABAF-4E93-9994-EA7AEF9E9507}" type="presParOf" srcId="{8BAE33CF-1367-449E-A52A-756D831C96A5}" destId="{9B36EF4D-0554-4583-AF25-52CC3EA8F3A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27AFB-E09A-4796-996F-591003B93C00}">
      <dsp:nvSpPr>
        <dsp:cNvPr id="0" name=""/>
        <dsp:cNvSpPr/>
      </dsp:nvSpPr>
      <dsp:spPr>
        <a:xfrm>
          <a:off x="0" y="0"/>
          <a:ext cx="5399147" cy="1030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002060"/>
              </a:solidFill>
            </a:rPr>
            <a:t>Знакомство с профессиями ТМЗ </a:t>
          </a:r>
        </a:p>
      </dsp:txBody>
      <dsp:txXfrm>
        <a:off x="30185" y="30185"/>
        <a:ext cx="4287073" cy="970207"/>
      </dsp:txXfrm>
    </dsp:sp>
    <dsp:sp modelId="{F4917575-DA26-47E8-8D56-97C5D15816B5}">
      <dsp:nvSpPr>
        <dsp:cNvPr id="0" name=""/>
        <dsp:cNvSpPr/>
      </dsp:nvSpPr>
      <dsp:spPr>
        <a:xfrm>
          <a:off x="476395" y="1202339"/>
          <a:ext cx="5399147" cy="1030577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002060"/>
              </a:solidFill>
            </a:rPr>
            <a:t>Конструктивное создание макета завода</a:t>
          </a:r>
        </a:p>
      </dsp:txBody>
      <dsp:txXfrm>
        <a:off x="506580" y="1232524"/>
        <a:ext cx="4192506" cy="970207"/>
      </dsp:txXfrm>
    </dsp:sp>
    <dsp:sp modelId="{082EAFCD-009D-4780-9103-254179FA8E08}">
      <dsp:nvSpPr>
        <dsp:cNvPr id="0" name=""/>
        <dsp:cNvSpPr/>
      </dsp:nvSpPr>
      <dsp:spPr>
        <a:xfrm>
          <a:off x="952790" y="2388932"/>
          <a:ext cx="5399147" cy="103057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002060"/>
              </a:solidFill>
            </a:rPr>
            <a:t>Конструктивно-техническое создание машин-помощников</a:t>
          </a:r>
        </a:p>
      </dsp:txBody>
      <dsp:txXfrm>
        <a:off x="982975" y="2419117"/>
        <a:ext cx="4192506" cy="970207"/>
      </dsp:txXfrm>
    </dsp:sp>
    <dsp:sp modelId="{B8DB9A9F-D4D1-4FBF-9460-A521DE26A1C6}">
      <dsp:nvSpPr>
        <dsp:cNvPr id="0" name=""/>
        <dsp:cNvSpPr/>
      </dsp:nvSpPr>
      <dsp:spPr>
        <a:xfrm>
          <a:off x="4729272" y="781520"/>
          <a:ext cx="669875" cy="66987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4879994" y="781520"/>
        <a:ext cx="368431" cy="504081"/>
      </dsp:txXfrm>
    </dsp:sp>
    <dsp:sp modelId="{5725E13F-66B5-401C-891E-23635A42CDCD}">
      <dsp:nvSpPr>
        <dsp:cNvPr id="0" name=""/>
        <dsp:cNvSpPr/>
      </dsp:nvSpPr>
      <dsp:spPr>
        <a:xfrm>
          <a:off x="5205667" y="1976990"/>
          <a:ext cx="669875" cy="66987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5356389" y="1976990"/>
        <a:ext cx="368431" cy="504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4E76-AED0-470D-9731-209020D1296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C1BE-C433-47B8-903C-11D655D3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63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4E76-AED0-470D-9731-209020D1296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C1BE-C433-47B8-903C-11D655D3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0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4E76-AED0-470D-9731-209020D1296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C1BE-C433-47B8-903C-11D655D3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4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4E76-AED0-470D-9731-209020D1296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C1BE-C433-47B8-903C-11D655D3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1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4E76-AED0-470D-9731-209020D1296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C1BE-C433-47B8-903C-11D655D3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9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4E76-AED0-470D-9731-209020D1296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C1BE-C433-47B8-903C-11D655D3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1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4E76-AED0-470D-9731-209020D1296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C1BE-C433-47B8-903C-11D655D3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4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4E76-AED0-470D-9731-209020D1296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C1BE-C433-47B8-903C-11D655D3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4E76-AED0-470D-9731-209020D1296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C1BE-C433-47B8-903C-11D655D3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4E76-AED0-470D-9731-209020D1296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C1BE-C433-47B8-903C-11D655D3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98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4E76-AED0-470D-9731-209020D1296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C1BE-C433-47B8-903C-11D655D3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9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4E76-AED0-470D-9731-209020D1296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C1BE-C433-47B8-903C-11D655D3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douraduga5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4.depositphotos.com/3649705/21400/v/950/depositphotos_214000126-stock-illustration-vector-abstract-low-poly-triang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b="33037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98663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+mn-lt"/>
              </a:rPr>
              <a:t>Социальное партнерство детского сада, родителей и предприятия города в ознакомлении дошкольников с профессиями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0198" y="4694504"/>
            <a:ext cx="8383603" cy="2163495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Козлова Ирина Владимировна, 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МДОУ №5 «Радуга»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28 августа 2023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78F7EA-A5DA-478A-8F94-A77C56A3ACA9}"/>
              </a:ext>
            </a:extLst>
          </p:cNvPr>
          <p:cNvSpPr/>
          <p:nvPr/>
        </p:nvSpPr>
        <p:spPr>
          <a:xfrm>
            <a:off x="-152400" y="144449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Августовская конференция педагогических работников и управленческих кадров ТМР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«В союзе с будущим: современные тенденции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развития муниципальной системы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33422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-8731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</a:rPr>
              <a:t>С чего все начиналось…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38BE2B29-D9D3-4A38-8565-2665D9188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Объект 13">
            <a:extLst>
              <a:ext uri="{FF2B5EF4-FFF2-40B4-BE49-F238E27FC236}">
                <a16:creationId xmlns:a16="http://schemas.microsoft.com/office/drawing/2014/main" id="{BC464CCD-F6C9-404D-9629-9D010DF71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35" t="38818" r="28460" b="2956"/>
          <a:stretch/>
        </p:blipFill>
        <p:spPr>
          <a:xfrm>
            <a:off x="6253162" y="4164013"/>
            <a:ext cx="2409825" cy="2533650"/>
          </a:xfrm>
          <a:prstGeom prst="rect">
            <a:avLst/>
          </a:prstGeom>
        </p:spPr>
      </p:pic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CD68C843-740F-4A99-9C2B-F6539695B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7" t="16491" r="1668" b="11710"/>
          <a:stretch/>
        </p:blipFill>
        <p:spPr>
          <a:xfrm>
            <a:off x="3695700" y="1029494"/>
            <a:ext cx="5000625" cy="2928938"/>
          </a:xfrm>
        </p:spPr>
      </p:pic>
      <p:pic>
        <p:nvPicPr>
          <p:cNvPr id="20" name="Объект 4">
            <a:extLst>
              <a:ext uri="{FF2B5EF4-FFF2-40B4-BE49-F238E27FC236}">
                <a16:creationId xmlns:a16="http://schemas.microsoft.com/office/drawing/2014/main" id="{0A98A6D1-3BB1-40C8-ABA9-02535CF78A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85" t="21088" r="28987" b="4486"/>
          <a:stretch/>
        </p:blipFill>
        <p:spPr>
          <a:xfrm>
            <a:off x="447675" y="1029494"/>
            <a:ext cx="2324099" cy="323850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C34F622-B1F3-4EEC-808B-1E116F8B9F48}"/>
              </a:ext>
            </a:extLst>
          </p:cNvPr>
          <p:cNvSpPr/>
          <p:nvPr/>
        </p:nvSpPr>
        <p:spPr>
          <a:xfrm>
            <a:off x="447675" y="4876840"/>
            <a:ext cx="53054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Дистанционная профориентационная эстафеты виртуальных экскурсий «Профессии: родители детям»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8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4.depositphotos.com/3649705/21400/v/950/depositphotos_214000126-stock-illustration-vector-abstract-low-poly-triang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b="33037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91" y="-106081"/>
            <a:ext cx="8656983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</a:rPr>
              <a:t>Первое знакомство с ТМЗ</a:t>
            </a:r>
          </a:p>
        </p:txBody>
      </p:sp>
      <p:pic>
        <p:nvPicPr>
          <p:cNvPr id="12" name="Объект 8">
            <a:extLst>
              <a:ext uri="{FF2B5EF4-FFF2-40B4-BE49-F238E27FC236}">
                <a16:creationId xmlns:a16="http://schemas.microsoft.com/office/drawing/2014/main" id="{BC957D23-181B-4E93-AA2E-678F839A0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0" y="1122926"/>
            <a:ext cx="3231746" cy="2170067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AB892567-28DB-48B6-B04B-6BFA93D50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71" y="3565008"/>
            <a:ext cx="3860303" cy="3124153"/>
          </a:xfrm>
          <a:prstGeom prst="rect">
            <a:avLst/>
          </a:prstGeom>
        </p:spPr>
      </p:pic>
      <p:pic>
        <p:nvPicPr>
          <p:cNvPr id="14" name="Объект 16">
            <a:extLst>
              <a:ext uri="{FF2B5EF4-FFF2-40B4-BE49-F238E27FC236}">
                <a16:creationId xmlns:a16="http://schemas.microsoft.com/office/drawing/2014/main" id="{559399D3-527D-4327-9AC5-E76046359F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0" y="3565008"/>
            <a:ext cx="4165539" cy="3124154"/>
          </a:xfrm>
          <a:prstGeom prst="rect">
            <a:avLst/>
          </a:prstGeom>
        </p:spPr>
      </p:pic>
      <p:pic>
        <p:nvPicPr>
          <p:cNvPr id="15" name="Объект 20">
            <a:extLst>
              <a:ext uri="{FF2B5EF4-FFF2-40B4-BE49-F238E27FC236}">
                <a16:creationId xmlns:a16="http://schemas.microsoft.com/office/drawing/2014/main" id="{95585926-C574-4F2D-98F9-6D5EFCDF35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32" y="1122925"/>
            <a:ext cx="4698388" cy="217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2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4.depositphotos.com/3649705/21400/v/950/depositphotos_214000126-stock-illustration-vector-abstract-low-poly-triang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b="33037"/>
          <a:stretch/>
        </p:blipFill>
        <p:spPr bwMode="auto">
          <a:xfrm>
            <a:off x="-5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" y="-111624"/>
            <a:ext cx="885824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</a:rPr>
              <a:t>Проект «</a:t>
            </a:r>
            <a:r>
              <a:rPr lang="ru-RU" sz="4000" b="1" dirty="0" err="1">
                <a:solidFill>
                  <a:srgbClr val="002060"/>
                </a:solidFill>
                <a:latin typeface="+mn-lt"/>
              </a:rPr>
              <a:t>Техномир</a:t>
            </a:r>
            <a:r>
              <a:rPr lang="ru-RU" sz="4000" b="1" dirty="0">
                <a:solidFill>
                  <a:srgbClr val="002060"/>
                </a:solidFill>
                <a:latin typeface="+mn-lt"/>
              </a:rPr>
              <a:t>: Город моторостроителей»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6225" y="1026277"/>
            <a:ext cx="85915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</a:rPr>
              <a:t>Цель: формирование системы работы по познавательно-исследовательской, конструктивно-модельной деятельность детей с привлечением родительского сообщества, социальных партнеров и с учетом предприятий нашего города.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48024B5-A94A-4266-AC5D-DC158E08D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180365"/>
              </p:ext>
            </p:extLst>
          </p:nvPr>
        </p:nvGraphicFramePr>
        <p:xfrm>
          <a:off x="1582388" y="3314700"/>
          <a:ext cx="6351938" cy="343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A522992-EB8E-4FD0-A117-2DC0F7AF2ED3}"/>
              </a:ext>
            </a:extLst>
          </p:cNvPr>
          <p:cNvSpPr/>
          <p:nvPr/>
        </p:nvSpPr>
        <p:spPr>
          <a:xfrm>
            <a:off x="276221" y="2620016"/>
            <a:ext cx="8591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Предполагаемый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325067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4.depositphotos.com/3649705/21400/v/950/depositphotos_214000126-stock-illustration-vector-abstract-low-poly-triang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b="33037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-104775"/>
            <a:ext cx="9064487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</a:rPr>
              <a:t>Знакомство со смежными профессиями: озеленитель</a:t>
            </a:r>
          </a:p>
        </p:txBody>
      </p:sp>
      <p:pic>
        <p:nvPicPr>
          <p:cNvPr id="8" name="Объект 40">
            <a:extLst>
              <a:ext uri="{FF2B5EF4-FFF2-40B4-BE49-F238E27FC236}">
                <a16:creationId xmlns:a16="http://schemas.microsoft.com/office/drawing/2014/main" id="{7448F901-FA24-48E4-9EB3-20B5D9DDD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46" y="3639232"/>
            <a:ext cx="2628177" cy="1752460"/>
          </a:xfrm>
          <a:prstGeom prst="rect">
            <a:avLst/>
          </a:prstGeom>
        </p:spPr>
      </p:pic>
      <p:pic>
        <p:nvPicPr>
          <p:cNvPr id="10" name="Объект 36">
            <a:extLst>
              <a:ext uri="{FF2B5EF4-FFF2-40B4-BE49-F238E27FC236}">
                <a16:creationId xmlns:a16="http://schemas.microsoft.com/office/drawing/2014/main" id="{246C4D33-86A9-4258-A891-6D75A7F9FC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7" y="4701164"/>
            <a:ext cx="2628177" cy="1971133"/>
          </a:xfrm>
          <a:prstGeom prst="rect">
            <a:avLst/>
          </a:prstGeom>
        </p:spPr>
      </p:pic>
      <p:pic>
        <p:nvPicPr>
          <p:cNvPr id="11" name="Объект 48">
            <a:extLst>
              <a:ext uri="{FF2B5EF4-FFF2-40B4-BE49-F238E27FC236}">
                <a16:creationId xmlns:a16="http://schemas.microsoft.com/office/drawing/2014/main" id="{F0090241-B5C3-47DC-AD91-C5C829F14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3605990"/>
            <a:ext cx="4251823" cy="3188867"/>
          </a:xfrm>
          <a:prstGeom prst="rect">
            <a:avLst/>
          </a:prstGeom>
        </p:spPr>
      </p:pic>
      <p:pic>
        <p:nvPicPr>
          <p:cNvPr id="13" name="Объект 56">
            <a:extLst>
              <a:ext uri="{FF2B5EF4-FFF2-40B4-BE49-F238E27FC236}">
                <a16:creationId xmlns:a16="http://schemas.microsoft.com/office/drawing/2014/main" id="{E80A02C7-C8A2-4F45-883B-E8F8FF26BA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2" b="11274"/>
          <a:stretch/>
        </p:blipFill>
        <p:spPr>
          <a:xfrm>
            <a:off x="186827" y="1163195"/>
            <a:ext cx="2441747" cy="2230622"/>
          </a:xfrm>
          <a:prstGeom prst="rect">
            <a:avLst/>
          </a:prstGeom>
        </p:spPr>
      </p:pic>
      <p:pic>
        <p:nvPicPr>
          <p:cNvPr id="14" name="Объект 64">
            <a:extLst>
              <a:ext uri="{FF2B5EF4-FFF2-40B4-BE49-F238E27FC236}">
                <a16:creationId xmlns:a16="http://schemas.microsoft.com/office/drawing/2014/main" id="{AA1C0F42-4CF3-4B7A-B8A5-98E3DAF312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682" y="722783"/>
            <a:ext cx="2394636" cy="3192848"/>
          </a:xfrm>
          <a:prstGeom prst="rect">
            <a:avLst/>
          </a:prstGeom>
        </p:spPr>
      </p:pic>
      <p:pic>
        <p:nvPicPr>
          <p:cNvPr id="15" name="Объект 72">
            <a:extLst>
              <a:ext uri="{FF2B5EF4-FFF2-40B4-BE49-F238E27FC236}">
                <a16:creationId xmlns:a16="http://schemas.microsoft.com/office/drawing/2014/main" id="{39892314-1FB4-4999-B988-2FC192B1A70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9704" r="19939" b="21123"/>
          <a:stretch/>
        </p:blipFill>
        <p:spPr>
          <a:xfrm>
            <a:off x="6646939" y="1086416"/>
            <a:ext cx="1939032" cy="238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4.depositphotos.com/3649705/21400/v/950/depositphotos_214000126-stock-illustration-vector-abstract-low-poly-triang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b="33037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-105701"/>
            <a:ext cx="9064487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</a:rPr>
              <a:t>Знакомство со смежными профессиями: строитель-ремонтник</a:t>
            </a:r>
          </a:p>
        </p:txBody>
      </p:sp>
      <p:pic>
        <p:nvPicPr>
          <p:cNvPr id="5" name="Объект 76">
            <a:extLst>
              <a:ext uri="{FF2B5EF4-FFF2-40B4-BE49-F238E27FC236}">
                <a16:creationId xmlns:a16="http://schemas.microsoft.com/office/drawing/2014/main" id="{4A01988C-7232-4345-8A26-990BD3B29D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66" y="4069276"/>
            <a:ext cx="4213829" cy="2617275"/>
          </a:xfrm>
          <a:prstGeom prst="rect">
            <a:avLst/>
          </a:prstGeom>
        </p:spPr>
      </p:pic>
      <p:pic>
        <p:nvPicPr>
          <p:cNvPr id="7" name="Объект 84">
            <a:extLst>
              <a:ext uri="{FF2B5EF4-FFF2-40B4-BE49-F238E27FC236}">
                <a16:creationId xmlns:a16="http://schemas.microsoft.com/office/drawing/2014/main" id="{468481E2-30F1-4CBC-B3F2-A76B7C9F2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5" y="4069276"/>
            <a:ext cx="3925143" cy="2617274"/>
          </a:xfrm>
          <a:prstGeom prst="rect">
            <a:avLst/>
          </a:prstGeom>
        </p:spPr>
      </p:pic>
      <p:pic>
        <p:nvPicPr>
          <p:cNvPr id="8" name="Объект 88">
            <a:extLst>
              <a:ext uri="{FF2B5EF4-FFF2-40B4-BE49-F238E27FC236}">
                <a16:creationId xmlns:a16="http://schemas.microsoft.com/office/drawing/2014/main" id="{22C64144-8C18-425D-B37F-6FA3E08A25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6" r="-402" b="7990"/>
          <a:stretch/>
        </p:blipFill>
        <p:spPr>
          <a:xfrm>
            <a:off x="232833" y="1219862"/>
            <a:ext cx="4615392" cy="2505595"/>
          </a:xfrm>
          <a:prstGeom prst="rect">
            <a:avLst/>
          </a:prstGeom>
        </p:spPr>
      </p:pic>
      <p:pic>
        <p:nvPicPr>
          <p:cNvPr id="9" name="Объект 92">
            <a:extLst>
              <a:ext uri="{FF2B5EF4-FFF2-40B4-BE49-F238E27FC236}">
                <a16:creationId xmlns:a16="http://schemas.microsoft.com/office/drawing/2014/main" id="{13EA7899-5DD8-442A-86CF-6AB1B92D19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66" y="1219862"/>
            <a:ext cx="3224918" cy="24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8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4.depositphotos.com/3649705/21400/v/950/depositphotos_214000126-stock-illustration-vector-abstract-low-poly-triang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b="33037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-105701"/>
            <a:ext cx="9064487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</a:rPr>
              <a:t>Детское конструкторское бюро</a:t>
            </a:r>
          </a:p>
        </p:txBody>
      </p:sp>
      <p:pic>
        <p:nvPicPr>
          <p:cNvPr id="10" name="Объект 96">
            <a:extLst>
              <a:ext uri="{FF2B5EF4-FFF2-40B4-BE49-F238E27FC236}">
                <a16:creationId xmlns:a16="http://schemas.microsoft.com/office/drawing/2014/main" id="{C91452D9-1A7C-4E95-B421-275C2A875A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r="11854"/>
          <a:stretch/>
        </p:blipFill>
        <p:spPr>
          <a:xfrm>
            <a:off x="4972049" y="4032622"/>
            <a:ext cx="3600450" cy="2643188"/>
          </a:xfrm>
          <a:prstGeom prst="rect">
            <a:avLst/>
          </a:prstGeom>
        </p:spPr>
      </p:pic>
      <p:pic>
        <p:nvPicPr>
          <p:cNvPr id="11" name="Объект 104">
            <a:extLst>
              <a:ext uri="{FF2B5EF4-FFF2-40B4-BE49-F238E27FC236}">
                <a16:creationId xmlns:a16="http://schemas.microsoft.com/office/drawing/2014/main" id="{9AD9DDC9-2CC2-4558-AAD5-AC9A2BC202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r="20170"/>
          <a:stretch/>
        </p:blipFill>
        <p:spPr>
          <a:xfrm>
            <a:off x="685800" y="4105300"/>
            <a:ext cx="3209926" cy="2570510"/>
          </a:xfrm>
          <a:prstGeom prst="rect">
            <a:avLst/>
          </a:prstGeom>
        </p:spPr>
      </p:pic>
      <p:pic>
        <p:nvPicPr>
          <p:cNvPr id="12" name="Объект 112">
            <a:extLst>
              <a:ext uri="{FF2B5EF4-FFF2-40B4-BE49-F238E27FC236}">
                <a16:creationId xmlns:a16="http://schemas.microsoft.com/office/drawing/2014/main" id="{D045BACE-576C-4290-8E57-E3662ADFA3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r="14975" b="5820"/>
          <a:stretch/>
        </p:blipFill>
        <p:spPr>
          <a:xfrm>
            <a:off x="3895726" y="1038141"/>
            <a:ext cx="4981575" cy="2812292"/>
          </a:xfrm>
          <a:prstGeom prst="rect">
            <a:avLst/>
          </a:prstGeom>
        </p:spPr>
      </p:pic>
      <p:pic>
        <p:nvPicPr>
          <p:cNvPr id="13" name="Объект 116">
            <a:extLst>
              <a:ext uri="{FF2B5EF4-FFF2-40B4-BE49-F238E27FC236}">
                <a16:creationId xmlns:a16="http://schemas.microsoft.com/office/drawing/2014/main" id="{716A147E-6A5A-435A-945E-A3057A63FD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1311316"/>
            <a:ext cx="3453349" cy="22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4.depositphotos.com/3649705/21400/v/950/depositphotos_214000126-stock-illustration-vector-abstract-low-poly-triang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b="33037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13638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</a:rPr>
              <a:t>Знакомство продолжается</a:t>
            </a:r>
          </a:p>
        </p:txBody>
      </p:sp>
      <p:pic>
        <p:nvPicPr>
          <p:cNvPr id="5" name="Объект 120">
            <a:extLst>
              <a:ext uri="{FF2B5EF4-FFF2-40B4-BE49-F238E27FC236}">
                <a16:creationId xmlns:a16="http://schemas.microsoft.com/office/drawing/2014/main" id="{AA972A9F-2EF0-4AC0-BCEE-94A7474984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13" y="1031346"/>
            <a:ext cx="1720056" cy="22934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DC30D9-75B4-4473-A829-8F5BE02FE637}"/>
              </a:ext>
            </a:extLst>
          </p:cNvPr>
          <p:cNvSpPr txBox="1"/>
          <p:nvPr/>
        </p:nvSpPr>
        <p:spPr>
          <a:xfrm>
            <a:off x="2980366" y="3461141"/>
            <a:ext cx="267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Борисов Дмитрий Евгеньевич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Наладчик станков</a:t>
            </a:r>
          </a:p>
        </p:txBody>
      </p:sp>
      <p:pic>
        <p:nvPicPr>
          <p:cNvPr id="7" name="Объект 124">
            <a:extLst>
              <a:ext uri="{FF2B5EF4-FFF2-40B4-BE49-F238E27FC236}">
                <a16:creationId xmlns:a16="http://schemas.microsoft.com/office/drawing/2014/main" id="{D12E913F-7706-40E2-A3DF-069602D38A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9" b="20738"/>
          <a:stretch/>
        </p:blipFill>
        <p:spPr>
          <a:xfrm>
            <a:off x="453190" y="1031346"/>
            <a:ext cx="1787573" cy="22934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397F2A-1BAC-4DA3-BF47-72526A819602}"/>
              </a:ext>
            </a:extLst>
          </p:cNvPr>
          <p:cNvSpPr txBox="1"/>
          <p:nvPr/>
        </p:nvSpPr>
        <p:spPr>
          <a:xfrm>
            <a:off x="183589" y="3428999"/>
            <a:ext cx="2413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Жеглов Роман Викторович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Чистильщик</a:t>
            </a:r>
          </a:p>
        </p:txBody>
      </p:sp>
      <p:pic>
        <p:nvPicPr>
          <p:cNvPr id="9" name="Объект 128">
            <a:extLst>
              <a:ext uri="{FF2B5EF4-FFF2-40B4-BE49-F238E27FC236}">
                <a16:creationId xmlns:a16="http://schemas.microsoft.com/office/drawing/2014/main" id="{4A919681-D50C-4003-8B2B-0A31E12075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/>
          <a:stretch/>
        </p:blipFill>
        <p:spPr>
          <a:xfrm>
            <a:off x="6467599" y="1031346"/>
            <a:ext cx="2005694" cy="37898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3B950F-236E-4F81-8071-6C0AF3AC9679}"/>
              </a:ext>
            </a:extLst>
          </p:cNvPr>
          <p:cNvSpPr txBox="1"/>
          <p:nvPr/>
        </p:nvSpPr>
        <p:spPr>
          <a:xfrm>
            <a:off x="6340544" y="4957630"/>
            <a:ext cx="2459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Варнаев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Ефим Викторович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Электросварщик</a:t>
            </a:r>
          </a:p>
        </p:txBody>
      </p:sp>
      <p:pic>
        <p:nvPicPr>
          <p:cNvPr id="11" name="Объект 132">
            <a:extLst>
              <a:ext uri="{FF2B5EF4-FFF2-40B4-BE49-F238E27FC236}">
                <a16:creationId xmlns:a16="http://schemas.microsoft.com/office/drawing/2014/main" id="{1B8D70E6-C734-478F-A86E-33F72BDEA7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8" y="4056463"/>
            <a:ext cx="2005696" cy="2674262"/>
          </a:xfrm>
          <a:prstGeom prst="rect">
            <a:avLst/>
          </a:prstGeom>
        </p:spPr>
      </p:pic>
      <p:pic>
        <p:nvPicPr>
          <p:cNvPr id="12" name="Объект 136">
            <a:extLst>
              <a:ext uri="{FF2B5EF4-FFF2-40B4-BE49-F238E27FC236}">
                <a16:creationId xmlns:a16="http://schemas.microsoft.com/office/drawing/2014/main" id="{FA5D9C19-3AE6-4B03-BA69-E4D5C1D3AB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7"/>
          <a:stretch/>
        </p:blipFill>
        <p:spPr>
          <a:xfrm>
            <a:off x="3092566" y="4056463"/>
            <a:ext cx="2220569" cy="26742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9DDE8F-D281-41A9-8825-A6CDE8878B39}"/>
              </a:ext>
            </a:extLst>
          </p:cNvPr>
          <p:cNvSpPr txBox="1"/>
          <p:nvPr/>
        </p:nvSpPr>
        <p:spPr>
          <a:xfrm>
            <a:off x="5527344" y="6109220"/>
            <a:ext cx="3145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Варнаева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Алена Александровна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Инспектор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механо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-сборочного цеха</a:t>
            </a:r>
          </a:p>
        </p:txBody>
      </p:sp>
    </p:spTree>
    <p:extLst>
      <p:ext uri="{BB962C8B-B14F-4D97-AF65-F5344CB8AC3E}">
        <p14:creationId xmlns:p14="http://schemas.microsoft.com/office/powerpoint/2010/main" val="206993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4.depositphotos.com/3649705/21400/v/950/depositphotos_214000126-stock-illustration-vector-abstract-low-poly-triang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b="33037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t4.depositphotos.com/3649705/21400/v/950/depositphotos_214000126-stock-illustration-vector-abstract-low-poly-triang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2"/>
          <a:stretch/>
        </p:blipFill>
        <p:spPr bwMode="auto">
          <a:xfrm>
            <a:off x="0" y="4757780"/>
            <a:ext cx="9187070" cy="5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0185" y="1225309"/>
            <a:ext cx="7886700" cy="3183062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Приглашаем к сотрудничеству</a:t>
            </a:r>
            <a:br>
              <a:rPr lang="ru-RU" b="1" dirty="0">
                <a:latin typeface="+mn-lt"/>
              </a:rPr>
            </a:br>
            <a:r>
              <a:rPr lang="ru-RU" sz="3200" b="1" dirty="0">
                <a:latin typeface="+mn-lt"/>
              </a:rPr>
              <a:t>МДОУ № 5 «Радуга» </a:t>
            </a:r>
            <a:br>
              <a:rPr lang="ru-RU" sz="3200" b="1" dirty="0">
                <a:latin typeface="+mn-lt"/>
              </a:rPr>
            </a:br>
            <a:br>
              <a:rPr lang="ru-RU" sz="3200" b="1" dirty="0">
                <a:latin typeface="+mn-lt"/>
              </a:rPr>
            </a:br>
            <a:r>
              <a:rPr lang="en-US" sz="3200" b="1" dirty="0">
                <a:latin typeface="+mn-lt"/>
                <a:hlinkClick r:id="rId3"/>
              </a:rPr>
              <a:t>mdouraduga5@yandex.ru</a:t>
            </a:r>
            <a:r>
              <a:rPr lang="ru-RU" sz="3200" b="1" dirty="0">
                <a:latin typeface="+mn-lt"/>
              </a:rPr>
              <a:t> 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т. 848 533 7-60-89</a:t>
            </a:r>
          </a:p>
        </p:txBody>
      </p:sp>
    </p:spTree>
    <p:extLst>
      <p:ext uri="{BB962C8B-B14F-4D97-AF65-F5344CB8AC3E}">
        <p14:creationId xmlns:p14="http://schemas.microsoft.com/office/powerpoint/2010/main" val="316865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1080</TotalTime>
  <Words>172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Социальное партнерство детского сада, родителей и предприятия города в ознакомлении дошкольников с профессиями </vt:lpstr>
      <vt:lpstr>С чего все начиналось…</vt:lpstr>
      <vt:lpstr>Первое знакомство с ТМЗ</vt:lpstr>
      <vt:lpstr>Проект «Техномир: Город моторостроителей»</vt:lpstr>
      <vt:lpstr>Знакомство со смежными профессиями: озеленитель</vt:lpstr>
      <vt:lpstr>Знакомство со смежными профессиями: строитель-ремонтник</vt:lpstr>
      <vt:lpstr>Детское конструкторское бюро</vt:lpstr>
      <vt:lpstr>Знакомство продолжается</vt:lpstr>
      <vt:lpstr>Приглашаем к сотрудничеству МДОУ № 5 «Радуга»   mdouraduga5@yandex.ru  т. 848 533 7-60-89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Козлов Роман</cp:lastModifiedBy>
  <cp:revision>91</cp:revision>
  <dcterms:created xsi:type="dcterms:W3CDTF">2020-02-10T18:31:38Z</dcterms:created>
  <dcterms:modified xsi:type="dcterms:W3CDTF">2023-11-12T17:37:02Z</dcterms:modified>
</cp:coreProperties>
</file>